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4" r:id="rId13"/>
    <p:sldId id="295" r:id="rId14"/>
    <p:sldId id="296" r:id="rId15"/>
    <p:sldId id="267" r:id="rId16"/>
    <p:sldId id="268" r:id="rId17"/>
    <p:sldId id="269" r:id="rId18"/>
    <p:sldId id="277" r:id="rId19"/>
    <p:sldId id="278" r:id="rId20"/>
    <p:sldId id="270" r:id="rId21"/>
    <p:sldId id="271" r:id="rId22"/>
    <p:sldId id="272" r:id="rId23"/>
    <p:sldId id="273" r:id="rId24"/>
    <p:sldId id="274" r:id="rId25"/>
    <p:sldId id="275" r:id="rId26"/>
    <p:sldId id="276"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7" r:id="rId43"/>
    <p:sldId id="298" r:id="rId44"/>
    <p:sldId id="299" r:id="rId45"/>
    <p:sldId id="30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69" d="100"/>
          <a:sy n="69"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E500303-301A-4D38-949D-10884B83EDA6}" type="datetimeFigureOut">
              <a:rPr lang="en-US" smtClean="0"/>
              <a:pPr/>
              <a:t>8/3/2023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1879369-D9B6-477E-B858-93C5D9BCF9B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500303-301A-4D38-949D-10884B83EDA6}"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79369-D9B6-477E-B858-93C5D9BCF9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500303-301A-4D38-949D-10884B83EDA6}"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879369-D9B6-477E-B858-93C5D9BCF9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E500303-301A-4D38-949D-10884B83EDA6}" type="datetimeFigureOut">
              <a:rPr lang="en-US" smtClean="0"/>
              <a:pPr/>
              <a:t>8/3/2023</a:t>
            </a:fld>
            <a:endParaRPr lang="en-US"/>
          </a:p>
        </p:txBody>
      </p:sp>
      <p:sp>
        <p:nvSpPr>
          <p:cNvPr id="9" name="Slide Number Placeholder 8"/>
          <p:cNvSpPr>
            <a:spLocks noGrp="1"/>
          </p:cNvSpPr>
          <p:nvPr>
            <p:ph type="sldNum" sz="quarter" idx="15"/>
          </p:nvPr>
        </p:nvSpPr>
        <p:spPr/>
        <p:txBody>
          <a:bodyPr rtlCol="0"/>
          <a:lstStyle/>
          <a:p>
            <a:fld id="{71879369-D9B6-477E-B858-93C5D9BCF9BE}"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E500303-301A-4D38-949D-10884B83EDA6}" type="datetimeFigureOut">
              <a:rPr lang="en-US" smtClean="0"/>
              <a:pPr/>
              <a:t>8/3/2023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1879369-D9B6-477E-B858-93C5D9BCF9B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E500303-301A-4D38-949D-10884B83EDA6}"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879369-D9B6-477E-B858-93C5D9BCF9B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E500303-301A-4D38-949D-10884B83EDA6}"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879369-D9B6-477E-B858-93C5D9BCF9B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E500303-301A-4D38-949D-10884B83EDA6}" type="datetimeFigureOut">
              <a:rPr lang="en-US" smtClean="0"/>
              <a:pPr/>
              <a:t>8/3/2023</a:t>
            </a:fld>
            <a:endParaRPr lang="en-US"/>
          </a:p>
        </p:txBody>
      </p:sp>
      <p:sp>
        <p:nvSpPr>
          <p:cNvPr id="7" name="Slide Number Placeholder 6"/>
          <p:cNvSpPr>
            <a:spLocks noGrp="1"/>
          </p:cNvSpPr>
          <p:nvPr>
            <p:ph type="sldNum" sz="quarter" idx="11"/>
          </p:nvPr>
        </p:nvSpPr>
        <p:spPr/>
        <p:txBody>
          <a:bodyPr rtlCol="0"/>
          <a:lstStyle/>
          <a:p>
            <a:fld id="{71879369-D9B6-477E-B858-93C5D9BCF9BE}"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500303-301A-4D38-949D-10884B83EDA6}"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879369-D9B6-477E-B858-93C5D9BCF9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E500303-301A-4D38-949D-10884B83EDA6}" type="datetimeFigureOut">
              <a:rPr lang="en-US" smtClean="0"/>
              <a:pPr/>
              <a:t>8/3/2023</a:t>
            </a:fld>
            <a:endParaRPr lang="en-US"/>
          </a:p>
        </p:txBody>
      </p:sp>
      <p:sp>
        <p:nvSpPr>
          <p:cNvPr id="22" name="Slide Number Placeholder 21"/>
          <p:cNvSpPr>
            <a:spLocks noGrp="1"/>
          </p:cNvSpPr>
          <p:nvPr>
            <p:ph type="sldNum" sz="quarter" idx="15"/>
          </p:nvPr>
        </p:nvSpPr>
        <p:spPr/>
        <p:txBody>
          <a:bodyPr rtlCol="0"/>
          <a:lstStyle/>
          <a:p>
            <a:fld id="{71879369-D9B6-477E-B858-93C5D9BCF9BE}"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E500303-301A-4D38-949D-10884B83EDA6}" type="datetimeFigureOut">
              <a:rPr lang="en-US" smtClean="0"/>
              <a:pPr/>
              <a:t>8/3/2023</a:t>
            </a:fld>
            <a:endParaRPr lang="en-US"/>
          </a:p>
        </p:txBody>
      </p:sp>
      <p:sp>
        <p:nvSpPr>
          <p:cNvPr id="18" name="Slide Number Placeholder 17"/>
          <p:cNvSpPr>
            <a:spLocks noGrp="1"/>
          </p:cNvSpPr>
          <p:nvPr>
            <p:ph type="sldNum" sz="quarter" idx="11"/>
          </p:nvPr>
        </p:nvSpPr>
        <p:spPr/>
        <p:txBody>
          <a:bodyPr rtlCol="0"/>
          <a:lstStyle/>
          <a:p>
            <a:fld id="{71879369-D9B6-477E-B858-93C5D9BCF9BE}"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E500303-301A-4D38-949D-10884B83EDA6}" type="datetimeFigureOut">
              <a:rPr lang="en-US" smtClean="0"/>
              <a:pPr/>
              <a:t>8/3/2023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1879369-D9B6-477E-B858-93C5D9BCF9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cyberexperts.com/encyclopedia/network-securit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en.wikipedia.org/wiki/John_the_Rippe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cyberexperts.com/encyclopedia/vulnerability/"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cyberexperts.com/encyclopedia/sql-injection/" TargetMode="External"/><Relationship Id="rId2" Type="http://schemas.openxmlformats.org/officeDocument/2006/relationships/hyperlink" Target="https://cyberexperts.com/encyclopedia/cross-site-scriptin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cyberexperts.com/encyclopedia/social-engineering/"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14399"/>
          </a:xfrm>
        </p:spPr>
        <p:txBody>
          <a:bodyPr/>
          <a:lstStyle/>
          <a:p>
            <a:r>
              <a:rPr lang="en-US" dirty="0"/>
              <a:t>Digital Crimes</a:t>
            </a:r>
          </a:p>
        </p:txBody>
      </p:sp>
      <p:sp>
        <p:nvSpPr>
          <p:cNvPr id="3" name="Subtitle 2"/>
          <p:cNvSpPr>
            <a:spLocks noGrp="1"/>
          </p:cNvSpPr>
          <p:nvPr>
            <p:ph type="subTitle" idx="1"/>
          </p:nvPr>
        </p:nvSpPr>
        <p:spPr>
          <a:xfrm>
            <a:off x="533400" y="1143000"/>
            <a:ext cx="8077200" cy="5029200"/>
          </a:xfrm>
        </p:spPr>
        <p:txBody>
          <a:bodyPr>
            <a:normAutofit/>
          </a:bodyPr>
          <a:lstStyle/>
          <a:p>
            <a:pPr algn="just"/>
            <a:r>
              <a:rPr lang="en-US" dirty="0">
                <a:solidFill>
                  <a:schemeClr val="tx1"/>
                </a:solidFill>
              </a:rPr>
              <a:t>1.</a:t>
            </a:r>
          </a:p>
          <a:p>
            <a:pPr algn="just"/>
            <a:r>
              <a:rPr lang="en-US" b="1" dirty="0">
                <a:solidFill>
                  <a:schemeClr val="tx1"/>
                </a:solidFill>
              </a:rPr>
              <a:t>Digital crime</a:t>
            </a:r>
            <a:r>
              <a:rPr lang="en-US" dirty="0">
                <a:solidFill>
                  <a:schemeClr val="tx1"/>
                </a:solidFill>
              </a:rPr>
              <a:t> begins when there is illegal activity. These activities are done to data or information on computers or networks. </a:t>
            </a:r>
          </a:p>
          <a:p>
            <a:pPr algn="just"/>
            <a:r>
              <a:rPr lang="en-US" dirty="0">
                <a:solidFill>
                  <a:schemeClr val="tx1"/>
                </a:solidFill>
              </a:rPr>
              <a:t>2.</a:t>
            </a:r>
          </a:p>
          <a:p>
            <a:pPr algn="just"/>
            <a:r>
              <a:rPr lang="en-US" b="1" dirty="0">
                <a:solidFill>
                  <a:schemeClr val="tx1"/>
                </a:solidFill>
              </a:rPr>
              <a:t>Crime</a:t>
            </a:r>
            <a:r>
              <a:rPr lang="en-US" dirty="0">
                <a:solidFill>
                  <a:schemeClr val="tx1"/>
                </a:solidFill>
              </a:rPr>
              <a:t>s involving the use of </a:t>
            </a:r>
            <a:r>
              <a:rPr lang="en-US" b="1" dirty="0">
                <a:solidFill>
                  <a:schemeClr val="tx1"/>
                </a:solidFill>
              </a:rPr>
              <a:t>digital</a:t>
            </a:r>
            <a:r>
              <a:rPr lang="en-US" dirty="0">
                <a:solidFill>
                  <a:schemeClr val="tx1"/>
                </a:solidFill>
              </a:rPr>
              <a:t>, electronic or computing systems </a:t>
            </a:r>
          </a:p>
          <a:p>
            <a:pPr algn="just"/>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Autofit/>
          </a:bodyPr>
          <a:lstStyle/>
          <a:p>
            <a:pPr algn="just"/>
            <a:r>
              <a:rPr lang="en-US" sz="2000" b="1" dirty="0" smtClean="0"/>
              <a:t>2002</a:t>
            </a:r>
            <a:r>
              <a:rPr lang="en-US" sz="2000" dirty="0" smtClean="0"/>
              <a:t> – Shadow Crew’s website is launched. The website was a message board and forum for black hat hackers. Members could post, share and learn how to commit a multitude of cyber crimes and avoid capture. The site lasted for 2 years before being shut down by the Secret Service. 28 people were arrested in the US and 6 other countries.</a:t>
            </a:r>
          </a:p>
          <a:p>
            <a:pPr algn="just"/>
            <a:r>
              <a:rPr lang="en-US" sz="2000" b="1" dirty="0" smtClean="0"/>
              <a:t>2003</a:t>
            </a:r>
            <a:r>
              <a:rPr lang="en-US" sz="2000" dirty="0" smtClean="0"/>
              <a:t> – SQL Slammer becomes the fastest spreading worm in history. It infected SQL servers and created a denial of service attack which affected speeds across the Internet for quite some time. In terms of infection speed, it spread across nearly 75,000 machines in under 10 minutes.</a:t>
            </a:r>
          </a:p>
          <a:p>
            <a:pPr algn="just"/>
            <a:r>
              <a:rPr lang="en-US" sz="2000" b="1" dirty="0" smtClean="0"/>
              <a:t>2007</a:t>
            </a:r>
            <a:r>
              <a:rPr lang="en-US" sz="2000" dirty="0" smtClean="0"/>
              <a:t> – The instances of hacking, data theft and malware infections skyrockets. The numbers of records stolen, machines infected rise into the millions, the amount of damages caused into the billions. The Chinese government is accused of hacking into US and other governmental systems.</a:t>
            </a:r>
          </a:p>
          <a:p>
            <a:pPr algn="just"/>
            <a:r>
              <a:rPr lang="en-US" sz="2000" dirty="0" smtClean="0"/>
              <a:t/>
            </a:r>
            <a:br>
              <a:rPr lang="en-US" sz="2000" dirty="0" smtClean="0"/>
            </a:b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066800"/>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Types of Cyber Crime</a:t>
            </a:r>
            <a:br>
              <a:rPr lang="en-US" dirty="0" smtClean="0"/>
            </a:br>
            <a:endParaRPr lang="en-US" dirty="0"/>
          </a:p>
        </p:txBody>
      </p:sp>
      <p:sp>
        <p:nvSpPr>
          <p:cNvPr id="3" name="Content Placeholder 2"/>
          <p:cNvSpPr>
            <a:spLocks noGrp="1"/>
          </p:cNvSpPr>
          <p:nvPr>
            <p:ph sz="quarter" idx="1"/>
          </p:nvPr>
        </p:nvSpPr>
        <p:spPr>
          <a:xfrm>
            <a:off x="457200" y="914400"/>
            <a:ext cx="7467600" cy="5559552"/>
          </a:xfrm>
        </p:spPr>
        <p:txBody>
          <a:bodyPr/>
          <a:lstStyle/>
          <a:p>
            <a:pPr algn="just"/>
            <a:r>
              <a:rPr lang="en-US" dirty="0"/>
              <a:t>Cybercrimes against </a:t>
            </a:r>
            <a:r>
              <a:rPr lang="en-US" dirty="0" smtClean="0"/>
              <a:t>individuals</a:t>
            </a:r>
          </a:p>
          <a:p>
            <a:pPr algn="just"/>
            <a:r>
              <a:rPr lang="en-US" dirty="0"/>
              <a:t>Cybercrimes against </a:t>
            </a:r>
            <a:r>
              <a:rPr lang="en-US" dirty="0" smtClean="0"/>
              <a:t>organizations</a:t>
            </a:r>
          </a:p>
          <a:p>
            <a:pPr algn="just"/>
            <a:r>
              <a:rPr lang="en-US" dirty="0"/>
              <a:t>Cybercrimes against governments and </a:t>
            </a:r>
            <a:r>
              <a:rPr lang="en-US" dirty="0" smtClean="0"/>
              <a:t>nations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Cybercrimes against individuals</a:t>
            </a:r>
            <a:br>
              <a:rPr lang="en-US" dirty="0"/>
            </a:br>
            <a:endParaRPr lang="en-US" dirty="0"/>
          </a:p>
        </p:txBody>
      </p:sp>
      <p:sp>
        <p:nvSpPr>
          <p:cNvPr id="3" name="Content Placeholder 2"/>
          <p:cNvSpPr>
            <a:spLocks noGrp="1"/>
          </p:cNvSpPr>
          <p:nvPr>
            <p:ph sz="quarter" idx="1"/>
          </p:nvPr>
        </p:nvSpPr>
        <p:spPr>
          <a:xfrm>
            <a:off x="457200" y="1066800"/>
            <a:ext cx="7467600" cy="5407152"/>
          </a:xfrm>
        </p:spPr>
        <p:txBody>
          <a:bodyPr>
            <a:normAutofit fontScale="85000" lnSpcReduction="20000"/>
          </a:bodyPr>
          <a:lstStyle/>
          <a:p>
            <a:pPr algn="just"/>
            <a:r>
              <a:rPr lang="en-US" dirty="0"/>
              <a:t>These are cybercrimes that directly target individuals or their personal information. Examples include:</a:t>
            </a:r>
          </a:p>
          <a:p>
            <a:pPr algn="just"/>
            <a:r>
              <a:rPr lang="en-US" b="1" dirty="0"/>
              <a:t>Identity theft</a:t>
            </a:r>
            <a:r>
              <a:rPr lang="en-US" dirty="0"/>
              <a:t>: Stealing someone's personal information, such as name, date of birth, Social Security number, or financial details, to commit fraud or other illegal activities.</a:t>
            </a:r>
          </a:p>
          <a:p>
            <a:pPr algn="just"/>
            <a:r>
              <a:rPr lang="en-US" b="1" dirty="0"/>
              <a:t>Online harassment and bullying</a:t>
            </a:r>
            <a:r>
              <a:rPr lang="en-US" dirty="0"/>
              <a:t>: Engaging in offensive behavior or threatening messages online with the intent to harm, intimidate, or cause emotional distress to the victim.</a:t>
            </a:r>
          </a:p>
          <a:p>
            <a:pPr algn="just"/>
            <a:r>
              <a:rPr lang="en-US" b="1" dirty="0" err="1"/>
              <a:t>Cyberstalking</a:t>
            </a:r>
            <a:r>
              <a:rPr lang="en-US" dirty="0"/>
              <a:t>: Using electronic communication to track, monitor, and harass someone persistently and against their will.</a:t>
            </a:r>
          </a:p>
          <a:p>
            <a:pPr algn="just"/>
            <a:r>
              <a:rPr lang="en-US" b="1" dirty="0"/>
              <a:t>Phishing</a:t>
            </a:r>
            <a:r>
              <a:rPr lang="en-US" dirty="0"/>
              <a:t>: Sending fraudulent emails or messages that appear to be from legitimate sources to trick individuals into revealing sensitive information like passwords, credit card numbers, or bank details.</a:t>
            </a:r>
          </a:p>
          <a:p>
            <a:pPr algn="just"/>
            <a:r>
              <a:rPr lang="en-US" b="1" dirty="0" err="1"/>
              <a:t>Sextortion</a:t>
            </a:r>
            <a:r>
              <a:rPr lang="en-US" dirty="0"/>
              <a:t>: Blackmailing individuals by threatening to reveal explicit or compromising material obtained through online communication.</a:t>
            </a:r>
          </a:p>
          <a:p>
            <a:pPr algn="just"/>
            <a:endParaRPr lang="en-US" dirty="0"/>
          </a:p>
        </p:txBody>
      </p:sp>
    </p:spTree>
    <p:extLst>
      <p:ext uri="{BB962C8B-B14F-4D97-AF65-F5344CB8AC3E}">
        <p14:creationId xmlns:p14="http://schemas.microsoft.com/office/powerpoint/2010/main" val="1776720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Cybercrimes against organizations</a:t>
            </a:r>
            <a:br>
              <a:rPr lang="en-US" dirty="0"/>
            </a:br>
            <a:endParaRPr lang="en-US" dirty="0"/>
          </a:p>
        </p:txBody>
      </p:sp>
      <p:sp>
        <p:nvSpPr>
          <p:cNvPr id="3" name="Content Placeholder 2"/>
          <p:cNvSpPr>
            <a:spLocks noGrp="1"/>
          </p:cNvSpPr>
          <p:nvPr>
            <p:ph sz="quarter" idx="1"/>
          </p:nvPr>
        </p:nvSpPr>
        <p:spPr>
          <a:xfrm>
            <a:off x="457200" y="914400"/>
            <a:ext cx="8001000" cy="5559552"/>
          </a:xfrm>
        </p:spPr>
        <p:txBody>
          <a:bodyPr>
            <a:normAutofit fontScale="92500" lnSpcReduction="10000"/>
          </a:bodyPr>
          <a:lstStyle/>
          <a:p>
            <a:pPr algn="just"/>
            <a:r>
              <a:rPr lang="en-US" dirty="0"/>
              <a:t>These are cybercrimes that target businesses, government agencies, or other entities. Examples include:</a:t>
            </a:r>
          </a:p>
          <a:p>
            <a:pPr algn="just"/>
            <a:r>
              <a:rPr lang="en-US" b="1" dirty="0"/>
              <a:t>Data breaches</a:t>
            </a:r>
            <a:r>
              <a:rPr lang="en-US" dirty="0"/>
              <a:t>: Unauthorized access to an organization's network or database to steal sensitive information, such as customer data or intellectual property.</a:t>
            </a:r>
          </a:p>
          <a:p>
            <a:pPr algn="just"/>
            <a:r>
              <a:rPr lang="en-US" b="1" dirty="0" err="1"/>
              <a:t>Ransomware</a:t>
            </a:r>
            <a:r>
              <a:rPr lang="en-US" b="1" dirty="0"/>
              <a:t> attacks</a:t>
            </a:r>
            <a:r>
              <a:rPr lang="en-US" dirty="0"/>
              <a:t>: Malicious software that encrypts an organization's data, rendering it inaccessible until a ransom is paid to the attackers.</a:t>
            </a:r>
          </a:p>
          <a:p>
            <a:pPr algn="just"/>
            <a:r>
              <a:rPr lang="en-US" b="1" dirty="0"/>
              <a:t>Distributed Denial of Service (</a:t>
            </a:r>
            <a:r>
              <a:rPr lang="en-US" b="1" dirty="0" err="1"/>
              <a:t>DDoS</a:t>
            </a:r>
            <a:r>
              <a:rPr lang="en-US" b="1" dirty="0"/>
              <a:t>) attacks</a:t>
            </a:r>
            <a:r>
              <a:rPr lang="en-US" dirty="0"/>
              <a:t>: Overloading a target's servers or network infrastructure with a massive volume of traffic, causing it to become unavailable to users.</a:t>
            </a:r>
          </a:p>
          <a:p>
            <a:pPr algn="just"/>
            <a:r>
              <a:rPr lang="en-US" b="1" dirty="0"/>
              <a:t>Business email compromise (BEC): </a:t>
            </a:r>
            <a:r>
              <a:rPr lang="en-US" dirty="0"/>
              <a:t>Impersonating a high-level executive or authority within an organization to deceive employees into transferring funds or sensitive data.</a:t>
            </a:r>
          </a:p>
          <a:p>
            <a:pPr algn="just"/>
            <a:endParaRPr lang="en-US" dirty="0"/>
          </a:p>
        </p:txBody>
      </p:sp>
    </p:spTree>
    <p:extLst>
      <p:ext uri="{BB962C8B-B14F-4D97-AF65-F5344CB8AC3E}">
        <p14:creationId xmlns:p14="http://schemas.microsoft.com/office/powerpoint/2010/main" val="589967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Cybercrimes against governments and nations</a:t>
            </a:r>
            <a:br>
              <a:rPr lang="en-US" dirty="0"/>
            </a:br>
            <a:endParaRPr lang="en-US" dirty="0"/>
          </a:p>
        </p:txBody>
      </p:sp>
      <p:sp>
        <p:nvSpPr>
          <p:cNvPr id="3" name="Content Placeholder 2"/>
          <p:cNvSpPr>
            <a:spLocks noGrp="1"/>
          </p:cNvSpPr>
          <p:nvPr>
            <p:ph sz="quarter" idx="1"/>
          </p:nvPr>
        </p:nvSpPr>
        <p:spPr>
          <a:xfrm>
            <a:off x="457200" y="990600"/>
            <a:ext cx="7467600" cy="5483352"/>
          </a:xfrm>
        </p:spPr>
        <p:txBody>
          <a:bodyPr>
            <a:normAutofit fontScale="92500" lnSpcReduction="20000"/>
          </a:bodyPr>
          <a:lstStyle/>
          <a:p>
            <a:pPr algn="just"/>
            <a:r>
              <a:rPr lang="en-US" dirty="0"/>
              <a:t>These are cybercrimes that target government institutions or have significant implications on national security. Examples include:</a:t>
            </a:r>
          </a:p>
          <a:p>
            <a:pPr algn="just"/>
            <a:r>
              <a:rPr lang="en-US" b="1" dirty="0"/>
              <a:t>Cyber espionage</a:t>
            </a:r>
            <a:r>
              <a:rPr lang="en-US" dirty="0"/>
              <a:t>: State-sponsored or politically motivated hacking activities aimed at stealing classified information or intelligence from foreign governments.</a:t>
            </a:r>
          </a:p>
          <a:p>
            <a:pPr algn="just"/>
            <a:r>
              <a:rPr lang="en-US" b="1" dirty="0"/>
              <a:t>Cyber warfare: </a:t>
            </a:r>
            <a:r>
              <a:rPr lang="en-US" dirty="0"/>
              <a:t>Coordinated attacks on critical infrastructure, defense systems, or communication networks of other nations to cause disruption or damage.</a:t>
            </a:r>
          </a:p>
          <a:p>
            <a:pPr algn="just"/>
            <a:r>
              <a:rPr lang="en-US" b="1" dirty="0" err="1"/>
              <a:t>Cyberterrorism</a:t>
            </a:r>
            <a:r>
              <a:rPr lang="en-US" b="1" dirty="0"/>
              <a:t>: </a:t>
            </a:r>
            <a:r>
              <a:rPr lang="en-US" dirty="0"/>
              <a:t>Using cyberspace to conduct terrorist activities, such as spreading propaganda, coordinating attacks, or inciting violence.</a:t>
            </a:r>
          </a:p>
          <a:p>
            <a:pPr algn="just"/>
            <a:r>
              <a:rPr lang="en-US" b="1" dirty="0"/>
              <a:t>State-sponsored hacking and attacks: </a:t>
            </a:r>
            <a:r>
              <a:rPr lang="en-US" dirty="0"/>
              <a:t>Governments engaging in cyber operations against other countries to gain a strategic advantage, steal information, or disrupt their activities.</a:t>
            </a:r>
          </a:p>
          <a:p>
            <a:pPr algn="just"/>
            <a:endParaRPr lang="en-US" dirty="0"/>
          </a:p>
        </p:txBody>
      </p:sp>
    </p:spTree>
    <p:extLst>
      <p:ext uri="{BB962C8B-B14F-4D97-AF65-F5344CB8AC3E}">
        <p14:creationId xmlns:p14="http://schemas.microsoft.com/office/powerpoint/2010/main" val="18891560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Hacking</a:t>
            </a:r>
            <a:br>
              <a:rPr lang="en-US" dirty="0" smtClean="0"/>
            </a:br>
            <a:endParaRPr lang="en-US" dirty="0"/>
          </a:p>
        </p:txBody>
      </p:sp>
      <p:sp>
        <p:nvSpPr>
          <p:cNvPr id="3" name="Content Placeholder 2"/>
          <p:cNvSpPr>
            <a:spLocks noGrp="1"/>
          </p:cNvSpPr>
          <p:nvPr>
            <p:ph sz="quarter" idx="1"/>
          </p:nvPr>
        </p:nvSpPr>
        <p:spPr>
          <a:xfrm>
            <a:off x="457200" y="1295400"/>
            <a:ext cx="7467600" cy="5178552"/>
          </a:xfrm>
        </p:spPr>
        <p:txBody>
          <a:bodyPr/>
          <a:lstStyle/>
          <a:p>
            <a:pPr algn="just"/>
            <a:r>
              <a:rPr lang="en-US" dirty="0" smtClean="0"/>
              <a:t>Criminal hacking is the act of gaining unauthorized access to data in a computer or network. </a:t>
            </a:r>
          </a:p>
          <a:p>
            <a:pPr algn="just"/>
            <a:r>
              <a:rPr lang="en-US" dirty="0" smtClean="0"/>
              <a:t>Exploiting weaknesses in these systems, hackers steal data ranging from personal information and corporate secrets to government intelligence. </a:t>
            </a:r>
          </a:p>
          <a:p>
            <a:pPr algn="just"/>
            <a:r>
              <a:rPr lang="en-US" dirty="0" smtClean="0"/>
              <a:t>Hackers also infiltrate networks to disrupt operations of companies and governments. Computer and network intrusions cost billions of dollars annually, according to the FBI.</a:t>
            </a:r>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Malware</a:t>
            </a:r>
            <a:br>
              <a:rPr lang="en-US" dirty="0" smtClean="0"/>
            </a:br>
            <a:endParaRPr lang="en-US" dirty="0"/>
          </a:p>
        </p:txBody>
      </p:sp>
      <p:sp>
        <p:nvSpPr>
          <p:cNvPr id="3" name="Content Placeholder 2"/>
          <p:cNvSpPr>
            <a:spLocks noGrp="1"/>
          </p:cNvSpPr>
          <p:nvPr>
            <p:ph sz="quarter" idx="1"/>
          </p:nvPr>
        </p:nvSpPr>
        <p:spPr>
          <a:xfrm>
            <a:off x="457200" y="1143000"/>
            <a:ext cx="8077200" cy="5330952"/>
          </a:xfrm>
        </p:spPr>
        <p:txBody>
          <a:bodyPr>
            <a:normAutofit fontScale="85000" lnSpcReduction="20000"/>
          </a:bodyPr>
          <a:lstStyle/>
          <a:p>
            <a:pPr algn="just"/>
            <a:r>
              <a:rPr lang="en-US" dirty="0" smtClean="0"/>
              <a:t>Malware, or malicious software, refers to any code designed to interfere with a computer's normal functioning or commit a cyber crime. </a:t>
            </a:r>
          </a:p>
          <a:p>
            <a:pPr algn="just"/>
            <a:r>
              <a:rPr lang="en-US" dirty="0" smtClean="0"/>
              <a:t>Common types of malware include viruses, worms, </a:t>
            </a:r>
            <a:r>
              <a:rPr lang="en-US" dirty="0" err="1" smtClean="0"/>
              <a:t>trojans</a:t>
            </a:r>
            <a:r>
              <a:rPr lang="en-US" dirty="0" smtClean="0"/>
              <a:t>, and various hybrid programs as well as adware, spyware, and </a:t>
            </a:r>
            <a:r>
              <a:rPr lang="en-US" dirty="0" err="1" smtClean="0"/>
              <a:t>ransomware</a:t>
            </a:r>
            <a:r>
              <a:rPr lang="en-US" dirty="0" smtClean="0"/>
              <a:t>.</a:t>
            </a:r>
          </a:p>
          <a:p>
            <a:pPr algn="just"/>
            <a:r>
              <a:rPr lang="en-US" dirty="0" err="1" smtClean="0"/>
              <a:t>Ransomware</a:t>
            </a:r>
            <a:r>
              <a:rPr lang="en-US" dirty="0" smtClean="0"/>
              <a:t> attacks are growing in volume and sophistication, the FBI reports. Locking valuable digital files and demanding a ransom for their release, </a:t>
            </a:r>
            <a:r>
              <a:rPr lang="en-US" dirty="0" err="1" smtClean="0"/>
              <a:t>ransomware</a:t>
            </a:r>
            <a:r>
              <a:rPr lang="en-US" dirty="0" smtClean="0"/>
              <a:t> attacks are commonly executed using a </a:t>
            </a:r>
            <a:r>
              <a:rPr lang="en-US" dirty="0" err="1" smtClean="0"/>
              <a:t>trojan</a:t>
            </a:r>
            <a:r>
              <a:rPr lang="en-US" dirty="0" smtClean="0"/>
              <a:t> — malware that disguises its true intent. </a:t>
            </a:r>
          </a:p>
          <a:p>
            <a:pPr algn="just"/>
            <a:r>
              <a:rPr lang="en-US" dirty="0" err="1" smtClean="0"/>
              <a:t>Ransomware</a:t>
            </a:r>
            <a:r>
              <a:rPr lang="en-US" dirty="0" smtClean="0"/>
              <a:t> typically infiltrates via email, luring a user to click on an attachment or visit a website that infects their computer with malicious code. </a:t>
            </a:r>
          </a:p>
          <a:p>
            <a:pPr algn="just"/>
            <a:r>
              <a:rPr lang="en-US" dirty="0" smtClean="0"/>
              <a:t>Common </a:t>
            </a:r>
            <a:r>
              <a:rPr lang="en-US" dirty="0" err="1" smtClean="0"/>
              <a:t>ransomware</a:t>
            </a:r>
            <a:r>
              <a:rPr lang="en-US" dirty="0" smtClean="0"/>
              <a:t> targets include hospitals, schools, state and local governments, law enforcement agencies, and businesses. </a:t>
            </a:r>
            <a:r>
              <a:rPr lang="en-US" dirty="0" err="1" smtClean="0"/>
              <a:t>Ransomware</a:t>
            </a:r>
            <a:r>
              <a:rPr lang="en-US" dirty="0" smtClean="0"/>
              <a:t> also targets individual users, holding personal information, photos, or other records.</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Identity Theft</a:t>
            </a:r>
            <a:br>
              <a:rPr lang="en-US" dirty="0" smtClean="0"/>
            </a:br>
            <a:endParaRPr lang="en-US" dirty="0"/>
          </a:p>
        </p:txBody>
      </p:sp>
      <p:sp>
        <p:nvSpPr>
          <p:cNvPr id="3" name="Content Placeholder 2"/>
          <p:cNvSpPr>
            <a:spLocks noGrp="1"/>
          </p:cNvSpPr>
          <p:nvPr>
            <p:ph sz="quarter" idx="1"/>
          </p:nvPr>
        </p:nvSpPr>
        <p:spPr/>
        <p:txBody>
          <a:bodyPr/>
          <a:lstStyle/>
          <a:p>
            <a:pPr algn="just"/>
            <a:r>
              <a:rPr lang="en-US" dirty="0" smtClean="0"/>
              <a:t>According to the FBI, identity theft occurs when someone “unlawfully obtains another individual's personal information and uses it to commit theft or fraud”. </a:t>
            </a:r>
          </a:p>
          <a:p>
            <a:pPr algn="just"/>
            <a:r>
              <a:rPr lang="en-US" dirty="0" smtClean="0"/>
              <a:t>Not all identity thefts are a result of cyber attacks, but malware such as </a:t>
            </a:r>
            <a:r>
              <a:rPr lang="en-US" dirty="0" err="1" smtClean="0"/>
              <a:t>trojans</a:t>
            </a:r>
            <a:r>
              <a:rPr lang="en-US" dirty="0" smtClean="0"/>
              <a:t> and spyware are often used to steal personal information.</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Social Engineering</a:t>
            </a:r>
            <a:br>
              <a:rPr lang="en-US" dirty="0" smtClean="0"/>
            </a:br>
            <a:endParaRPr lang="en-US" dirty="0"/>
          </a:p>
        </p:txBody>
      </p:sp>
      <p:sp>
        <p:nvSpPr>
          <p:cNvPr id="3" name="Content Placeholder 2"/>
          <p:cNvSpPr>
            <a:spLocks noGrp="1"/>
          </p:cNvSpPr>
          <p:nvPr>
            <p:ph sz="quarter" idx="1"/>
          </p:nvPr>
        </p:nvSpPr>
        <p:spPr>
          <a:xfrm>
            <a:off x="457200" y="1143000"/>
            <a:ext cx="8001000" cy="5330952"/>
          </a:xfrm>
        </p:spPr>
        <p:txBody>
          <a:bodyPr>
            <a:normAutofit fontScale="92500" lnSpcReduction="20000"/>
          </a:bodyPr>
          <a:lstStyle/>
          <a:p>
            <a:pPr algn="just"/>
            <a:r>
              <a:rPr lang="en-US" dirty="0" smtClean="0"/>
              <a:t>Social engineering is the psychological manipulation of people into performing actions or divulging confidential information. </a:t>
            </a:r>
          </a:p>
          <a:p>
            <a:pPr algn="just"/>
            <a:r>
              <a:rPr lang="en-US" dirty="0" smtClean="0"/>
              <a:t>Cyber criminals use social engineering to commit fraud online. Platforms such as online dating sites provide opportunities to initiate conversations with potential victims. </a:t>
            </a:r>
          </a:p>
          <a:p>
            <a:pPr algn="just"/>
            <a:r>
              <a:rPr lang="en-US" dirty="0" smtClean="0"/>
              <a:t>Once the criminal establishes a relationship with the target and gains their trust, the criminal asks for money or information. </a:t>
            </a:r>
          </a:p>
          <a:p>
            <a:pPr algn="just"/>
            <a:r>
              <a:rPr lang="en-US" dirty="0"/>
              <a:t>In 2011, a series of high-profile celebrities, including actors, musicians, and sports personalities, fell victim to a social engineering attack known as the "</a:t>
            </a:r>
            <a:r>
              <a:rPr lang="en-US" b="1" dirty="0" err="1"/>
              <a:t>Hackerazzi</a:t>
            </a:r>
            <a:r>
              <a:rPr lang="en-US" dirty="0"/>
              <a:t>" incident. The attack involved unauthorized access to private online accounts and personal devices, leading to the leak of private and sensitive photos and videos of these celebrities.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Software Piracy</a:t>
            </a:r>
            <a:br>
              <a:rPr lang="en-US" dirty="0" smtClean="0"/>
            </a:br>
            <a:endParaRPr lang="en-US" dirty="0"/>
          </a:p>
        </p:txBody>
      </p:sp>
      <p:sp>
        <p:nvSpPr>
          <p:cNvPr id="3" name="Content Placeholder 2"/>
          <p:cNvSpPr>
            <a:spLocks noGrp="1"/>
          </p:cNvSpPr>
          <p:nvPr>
            <p:ph sz="quarter" idx="1"/>
          </p:nvPr>
        </p:nvSpPr>
        <p:spPr>
          <a:xfrm>
            <a:off x="457200" y="1143000"/>
            <a:ext cx="7848600" cy="5330952"/>
          </a:xfrm>
        </p:spPr>
        <p:txBody>
          <a:bodyPr>
            <a:normAutofit fontScale="92500" lnSpcReduction="10000"/>
          </a:bodyPr>
          <a:lstStyle/>
          <a:p>
            <a:pPr algn="just"/>
            <a:r>
              <a:rPr lang="en-US" dirty="0" smtClean="0"/>
              <a:t>Software piracy is unauthorized reproduction, distribution, and use of software. </a:t>
            </a:r>
          </a:p>
          <a:p>
            <a:pPr algn="just"/>
            <a:r>
              <a:rPr lang="en-US" dirty="0" smtClean="0"/>
              <a:t>Pirated software takes the form of counterfeited commercial products and illegal downloads and reproductions, as well as violations of licensing agreements that limit the number of users who can access a program. </a:t>
            </a:r>
          </a:p>
          <a:p>
            <a:pPr algn="just"/>
            <a:r>
              <a:rPr lang="en-US" dirty="0" smtClean="0"/>
              <a:t>As much as 37% of software installed on personal computers globally is unlicensed, according to BSA | The Software Alliance. </a:t>
            </a:r>
          </a:p>
          <a:p>
            <a:r>
              <a:rPr lang="en-US" b="1" dirty="0"/>
              <a:t>Pirate Bay (2008)</a:t>
            </a:r>
            <a:endParaRPr lang="en-US" dirty="0"/>
          </a:p>
          <a:p>
            <a:pPr algn="just"/>
            <a:r>
              <a:rPr lang="en-US" dirty="0"/>
              <a:t>In 2008, Adobe, along with several other software companies, took legal action against The Pirate Bay, a prominent torrent indexing website known for hosting links to illegal copies of copyrighted content, including software, music, movies, and games.</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origin of cybercrime</a:t>
            </a:r>
            <a:br>
              <a:rPr lang="en-US" b="1" dirty="0"/>
            </a:br>
            <a:endParaRPr lang="en-US" dirty="0"/>
          </a:p>
        </p:txBody>
      </p:sp>
      <p:sp>
        <p:nvSpPr>
          <p:cNvPr id="3" name="Content Placeholder 2"/>
          <p:cNvSpPr>
            <a:spLocks noGrp="1"/>
          </p:cNvSpPr>
          <p:nvPr>
            <p:ph sz="quarter" idx="1"/>
          </p:nvPr>
        </p:nvSpPr>
        <p:spPr/>
        <p:txBody>
          <a:bodyPr/>
          <a:lstStyle/>
          <a:p>
            <a:pPr algn="just"/>
            <a:r>
              <a:rPr lang="en-US" dirty="0"/>
              <a:t>Cybercrime is one of the largest and globally most active forms of crime. After all, the internet is available and visible to everyone, and that of course involves risks. </a:t>
            </a:r>
            <a:endParaRPr lang="en-US" dirty="0" smtClean="0"/>
          </a:p>
          <a:p>
            <a:pPr algn="just"/>
            <a:r>
              <a:rPr lang="en-US" dirty="0" smtClean="0"/>
              <a:t>Committing </a:t>
            </a:r>
            <a:r>
              <a:rPr lang="en-US" dirty="0"/>
              <a:t>a crime via a computer or other device that is connected to the Internet is dangerous because the identity of the perpetrator is difficult to find out.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Denial-of-Service (</a:t>
            </a:r>
            <a:r>
              <a:rPr lang="en-US" dirty="0" err="1" smtClean="0"/>
              <a:t>DoS</a:t>
            </a:r>
            <a:r>
              <a:rPr lang="en-US" dirty="0" smtClean="0"/>
              <a:t>)</a:t>
            </a:r>
            <a:endParaRPr lang="en-US" dirty="0"/>
          </a:p>
        </p:txBody>
      </p:sp>
      <p:sp>
        <p:nvSpPr>
          <p:cNvPr id="3" name="Content Placeholder 2"/>
          <p:cNvSpPr>
            <a:spLocks noGrp="1"/>
          </p:cNvSpPr>
          <p:nvPr>
            <p:ph sz="quarter" idx="1"/>
          </p:nvPr>
        </p:nvSpPr>
        <p:spPr>
          <a:xfrm>
            <a:off x="457200" y="1600200"/>
            <a:ext cx="8001000" cy="4873752"/>
          </a:xfrm>
        </p:spPr>
        <p:txBody>
          <a:bodyPr>
            <a:normAutofit fontScale="85000" lnSpcReduction="20000"/>
          </a:bodyPr>
          <a:lstStyle/>
          <a:p>
            <a:pPr algn="just"/>
            <a:r>
              <a:rPr lang="en-US" dirty="0" smtClean="0"/>
              <a:t>A Denial-of-Service (</a:t>
            </a:r>
            <a:r>
              <a:rPr lang="en-US" dirty="0" err="1" smtClean="0"/>
              <a:t>DoS</a:t>
            </a:r>
            <a:r>
              <a:rPr lang="en-US" dirty="0" smtClean="0"/>
              <a:t>) attack is an attack on a computer network that limits, restricts, or stops authorized users from accessing system resources.</a:t>
            </a:r>
          </a:p>
          <a:p>
            <a:pPr algn="just"/>
            <a:r>
              <a:rPr lang="en-US" dirty="0" err="1" smtClean="0"/>
              <a:t>DoS</a:t>
            </a:r>
            <a:r>
              <a:rPr lang="en-US" dirty="0" smtClean="0"/>
              <a:t> attacks work by flooding the target with traffic or sending it data that causes it to crash. It deprives genuine users of the service or resources they expect to receive.</a:t>
            </a:r>
          </a:p>
          <a:p>
            <a:pPr algn="just"/>
            <a:r>
              <a:rPr lang="en-US" dirty="0" err="1" smtClean="0"/>
              <a:t>DoS</a:t>
            </a:r>
            <a:r>
              <a:rPr lang="en-US" dirty="0" smtClean="0"/>
              <a:t> assaults frequently target high-profile corporations such as banks, commerce, media companies, and government and trade organizations' web servers.</a:t>
            </a:r>
          </a:p>
          <a:p>
            <a:pPr algn="just"/>
            <a:r>
              <a:rPr lang="en-US" dirty="0" smtClean="0"/>
              <a:t>Even through </a:t>
            </a:r>
            <a:r>
              <a:rPr lang="en-US" dirty="0" err="1" smtClean="0"/>
              <a:t>DoS</a:t>
            </a:r>
            <a:r>
              <a:rPr lang="en-US" dirty="0" smtClean="0"/>
              <a:t> assaults seldom result in the theft or loss of critical information or other assets, they can take a lot of time and money to cope with.</a:t>
            </a:r>
          </a:p>
          <a:p>
            <a:pPr algn="just"/>
            <a:r>
              <a:rPr lang="en-US" b="1" dirty="0" err="1"/>
              <a:t>GitHub</a:t>
            </a:r>
            <a:r>
              <a:rPr lang="en-US" b="1" dirty="0"/>
              <a:t> </a:t>
            </a:r>
            <a:r>
              <a:rPr lang="en-US" b="1" dirty="0" err="1"/>
              <a:t>DDoS</a:t>
            </a:r>
            <a:r>
              <a:rPr lang="en-US" b="1" dirty="0"/>
              <a:t> Attack (2018</a:t>
            </a:r>
            <a:r>
              <a:rPr lang="en-US" b="1" dirty="0" smtClean="0"/>
              <a:t>)</a:t>
            </a:r>
          </a:p>
          <a:p>
            <a:pPr algn="just"/>
            <a:r>
              <a:rPr lang="en-US" dirty="0"/>
              <a:t>In February 2018, </a:t>
            </a:r>
            <a:r>
              <a:rPr lang="en-US" dirty="0" err="1"/>
              <a:t>GitHub</a:t>
            </a:r>
            <a:r>
              <a:rPr lang="en-US" dirty="0"/>
              <a:t> experienced one of the largest </a:t>
            </a:r>
            <a:r>
              <a:rPr lang="en-US" dirty="0" err="1"/>
              <a:t>DDoS</a:t>
            </a:r>
            <a:r>
              <a:rPr lang="en-US" dirty="0"/>
              <a:t> attacks in its history. The attack targeted </a:t>
            </a:r>
            <a:r>
              <a:rPr lang="en-US" dirty="0" err="1"/>
              <a:t>GitHub's</a:t>
            </a:r>
            <a:r>
              <a:rPr lang="en-US" dirty="0"/>
              <a:t> infrastructure with a significant volume of traffic, causing a disruption of service for its users.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a:t>
            </a:r>
            <a:r>
              <a:rPr lang="en-US" dirty="0" err="1" smtClean="0"/>
              <a:t>DoS</a:t>
            </a:r>
            <a:r>
              <a:rPr lang="en-US" dirty="0" smtClean="0"/>
              <a:t> Attacks</a:t>
            </a:r>
            <a:br>
              <a:rPr lang="en-US" dirty="0" smtClean="0"/>
            </a:br>
            <a:endParaRPr lang="en-US" dirty="0"/>
          </a:p>
        </p:txBody>
      </p:sp>
      <p:sp>
        <p:nvSpPr>
          <p:cNvPr id="3" name="Content Placeholder 2"/>
          <p:cNvSpPr>
            <a:spLocks noGrp="1"/>
          </p:cNvSpPr>
          <p:nvPr>
            <p:ph sz="quarter" idx="1"/>
          </p:nvPr>
        </p:nvSpPr>
        <p:spPr>
          <a:xfrm>
            <a:off x="457200" y="990600"/>
            <a:ext cx="8077200" cy="5483352"/>
          </a:xfrm>
        </p:spPr>
        <p:txBody>
          <a:bodyPr>
            <a:normAutofit lnSpcReduction="10000"/>
          </a:bodyPr>
          <a:lstStyle/>
          <a:p>
            <a:pPr algn="just"/>
            <a:r>
              <a:rPr lang="en-US" dirty="0" err="1" smtClean="0"/>
              <a:t>DoS</a:t>
            </a:r>
            <a:r>
              <a:rPr lang="en-US" dirty="0" smtClean="0"/>
              <a:t> attacks can be carried out in two ways − </a:t>
            </a:r>
            <a:r>
              <a:rPr lang="en-US" b="1" dirty="0" smtClean="0"/>
              <a:t>flooding or crashing systems</a:t>
            </a:r>
            <a:r>
              <a:rPr lang="en-US" dirty="0" smtClean="0"/>
              <a:t>. </a:t>
            </a:r>
          </a:p>
          <a:p>
            <a:pPr algn="just"/>
            <a:r>
              <a:rPr lang="en-US" dirty="0" smtClean="0"/>
              <a:t>Flood assaults happen when a system receives too much traffic for the server to buffer, leading it to slow down and eventually stop responding. Some of the attacks are −</a:t>
            </a:r>
          </a:p>
          <a:p>
            <a:pPr algn="just"/>
            <a:r>
              <a:rPr lang="en-US" dirty="0" smtClean="0"/>
              <a:t>Attacks to the Volumetric System</a:t>
            </a:r>
          </a:p>
          <a:p>
            <a:pPr algn="just"/>
            <a:r>
              <a:rPr lang="en-US" dirty="0" smtClean="0"/>
              <a:t>This is an attack in which a network's whole bandwidth is utilized, preventing authorized clients from accessing resources. </a:t>
            </a:r>
          </a:p>
          <a:p>
            <a:pPr algn="just"/>
            <a:r>
              <a:rPr lang="en-US" dirty="0" smtClean="0"/>
              <a:t>This is accomplished by flooding network equipment such as hubs or switches with multiple ICMP echo request/reply packets, consuming all available bandwidth and preventing other clients from connecting to the target network.</a:t>
            </a:r>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normAutofit lnSpcReduction="10000"/>
          </a:bodyPr>
          <a:lstStyle/>
          <a:p>
            <a:pPr algn="just"/>
            <a:r>
              <a:rPr lang="en-US" b="1" dirty="0" smtClean="0"/>
              <a:t>Flooding at the Application Layer</a:t>
            </a:r>
          </a:p>
          <a:p>
            <a:pPr algn="just"/>
            <a:r>
              <a:rPr lang="en-US" dirty="0" smtClean="0"/>
              <a:t>In this form of attack, an attacker floods the service with requests from a fake IP address to slow or crash it, as seen in. </a:t>
            </a:r>
          </a:p>
          <a:p>
            <a:pPr algn="just"/>
            <a:r>
              <a:rPr lang="en-US" dirty="0" smtClean="0"/>
              <a:t>This could be in the form of millions of requests per second or a few thousand requests to a resource-intensive service that chews up resources until the service can no longer process them.</a:t>
            </a:r>
          </a:p>
          <a:p>
            <a:pPr algn="just"/>
            <a:r>
              <a:rPr lang="en-US" b="1" dirty="0" smtClean="0"/>
              <a:t>Unintended Denial of Service Attacks</a:t>
            </a:r>
          </a:p>
          <a:p>
            <a:pPr algn="just"/>
            <a:r>
              <a:rPr lang="en-US" dirty="0" smtClean="0"/>
              <a:t>Not all denial-of-service assaults are malicious. The "unintended" Denial of Service attack is the third type of attack. </a:t>
            </a:r>
          </a:p>
          <a:p>
            <a:pPr algn="just"/>
            <a:r>
              <a:rPr lang="en-US" dirty="0" smtClean="0"/>
              <a:t>"The Slashdot Effect (opens new window)" is the archetypal example of an accidental </a:t>
            </a:r>
            <a:r>
              <a:rPr lang="en-US" dirty="0" err="1" smtClean="0"/>
              <a:t>DDoS</a:t>
            </a:r>
            <a:r>
              <a:rPr lang="en-US" dirty="0" smtClean="0"/>
              <a:t>. </a:t>
            </a:r>
          </a:p>
          <a:p>
            <a:pPr algn="just"/>
            <a:r>
              <a:rPr lang="en-US" dirty="0" smtClean="0"/>
              <a:t>Slashdot is a news website where anyone may upload stories and links to other websites.</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77200" cy="6016752"/>
          </a:xfrm>
        </p:spPr>
        <p:txBody>
          <a:bodyPr/>
          <a:lstStyle/>
          <a:p>
            <a:pPr algn="just"/>
            <a:r>
              <a:rPr lang="en-US" b="1" dirty="0" smtClean="0"/>
              <a:t>ICMP Flood</a:t>
            </a:r>
          </a:p>
          <a:p>
            <a:pPr algn="just"/>
            <a:r>
              <a:rPr lang="en-US" dirty="0" smtClean="0"/>
              <a:t>It takes advantage of </a:t>
            </a:r>
            <a:r>
              <a:rPr lang="en-US" dirty="0" err="1" smtClean="0"/>
              <a:t>misconfigured</a:t>
            </a:r>
            <a:r>
              <a:rPr lang="en-US" dirty="0" smtClean="0"/>
              <a:t> network devices by delivering faked packets that ping every computer on the targeted network rather than just one. </a:t>
            </a:r>
          </a:p>
          <a:p>
            <a:pPr algn="just"/>
            <a:r>
              <a:rPr lang="en-US" dirty="0" smtClean="0"/>
              <a:t>The network is then activated to increase the traffic volume. The "</a:t>
            </a:r>
            <a:r>
              <a:rPr lang="en-US" dirty="0" err="1" smtClean="0"/>
              <a:t>smurf</a:t>
            </a:r>
            <a:r>
              <a:rPr lang="en-US" dirty="0" smtClean="0"/>
              <a:t> attack" or "ping of death" is another name for this attack.</a:t>
            </a:r>
          </a:p>
          <a:p>
            <a:pPr algn="just"/>
            <a:r>
              <a:rPr lang="en-US" b="1" dirty="0" smtClean="0"/>
              <a:t>SYN Flood</a:t>
            </a:r>
          </a:p>
          <a:p>
            <a:pPr algn="just"/>
            <a:r>
              <a:rPr lang="en-US" dirty="0" smtClean="0"/>
              <a:t>It submits a connection request to a server but does not complete the handshake. </a:t>
            </a:r>
          </a:p>
          <a:p>
            <a:pPr algn="just"/>
            <a:r>
              <a:rPr lang="en-US" dirty="0" smtClean="0"/>
              <a:t>It continues until all open ports are flooded with requests, and no legitimate users can connect to them.</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77200" cy="6016752"/>
          </a:xfrm>
        </p:spPr>
        <p:txBody>
          <a:bodyPr/>
          <a:lstStyle/>
          <a:p>
            <a:pPr algn="just"/>
            <a:r>
              <a:rPr lang="en-US" dirty="0" smtClean="0"/>
              <a:t>Plashing</a:t>
            </a:r>
          </a:p>
          <a:p>
            <a:pPr algn="just"/>
            <a:r>
              <a:rPr lang="en-US" dirty="0" smtClean="0"/>
              <a:t>This is accomplished by permanently damaging the system hardware by sending fake updates to the hardware, rendering it inoperable. Reinstalling the hardware is the only option.</a:t>
            </a:r>
          </a:p>
          <a:p>
            <a:pPr algn="just"/>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dirty="0" smtClean="0"/>
              <a:t>How to Protect Yourself from </a:t>
            </a:r>
            <a:r>
              <a:rPr lang="en-US" dirty="0" err="1" smtClean="0"/>
              <a:t>DoS</a:t>
            </a:r>
            <a:r>
              <a:rPr lang="en-US" dirty="0" smtClean="0"/>
              <a:t> Attacks?</a:t>
            </a:r>
            <a:endParaRPr lang="en-US" dirty="0"/>
          </a:p>
        </p:txBody>
      </p:sp>
      <p:sp>
        <p:nvSpPr>
          <p:cNvPr id="3" name="Content Placeholder 2"/>
          <p:cNvSpPr>
            <a:spLocks noGrp="1"/>
          </p:cNvSpPr>
          <p:nvPr>
            <p:ph sz="quarter" idx="1"/>
          </p:nvPr>
        </p:nvSpPr>
        <p:spPr>
          <a:xfrm>
            <a:off x="457200" y="1600200"/>
            <a:ext cx="8001000" cy="4873752"/>
          </a:xfrm>
        </p:spPr>
        <p:txBody>
          <a:bodyPr/>
          <a:lstStyle/>
          <a:p>
            <a:pPr algn="just"/>
            <a:r>
              <a:rPr lang="en-US" dirty="0" smtClean="0"/>
              <a:t>Prevent spoofing by ensuring that traffic has a source address that matches the list of addresses for the declared site of origin and filters to prevent spoofing of dial-up connections.</a:t>
            </a:r>
          </a:p>
          <a:p>
            <a:pPr algn="just"/>
            <a:r>
              <a:rPr lang="en-US" b="1" dirty="0" smtClean="0"/>
              <a:t>Limit broadcasting</a:t>
            </a:r>
            <a:r>
              <a:rPr lang="en-US" dirty="0" smtClean="0"/>
              <a:t> − Many assaults transmit requests to all network devices, magnifying the attack. </a:t>
            </a:r>
          </a:p>
          <a:p>
            <a:pPr algn="just"/>
            <a:r>
              <a:rPr lang="en-US" dirty="0" smtClean="0"/>
              <a:t>Attacks can be disrupted by limiting or shutting off broadcast forwarding where possible. </a:t>
            </a:r>
          </a:p>
          <a:p>
            <a:pPr algn="just"/>
            <a:r>
              <a:rPr lang="en-US" dirty="0" smtClean="0"/>
              <a:t>When possible, users can also turn off the echo and CHARGEN (Character Generator Protocol) services.</a:t>
            </a:r>
          </a:p>
          <a:p>
            <a:pPr algn="just"/>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077200" cy="6016752"/>
          </a:xfrm>
        </p:spPr>
        <p:txBody>
          <a:bodyPr>
            <a:normAutofit/>
          </a:bodyPr>
          <a:lstStyle/>
          <a:p>
            <a:pPr algn="just"/>
            <a:r>
              <a:rPr lang="en-US" b="1" dirty="0" smtClean="0"/>
              <a:t>Endpoint protection</a:t>
            </a:r>
            <a:r>
              <a:rPr lang="en-US" dirty="0" smtClean="0"/>
              <a:t> − Make sure all endpoints are patched to eliminate known vulnerabilities.</a:t>
            </a:r>
          </a:p>
          <a:p>
            <a:pPr algn="just"/>
            <a:r>
              <a:rPr lang="en-US" dirty="0" smtClean="0"/>
              <a:t> EDR agents should be installed on all endpoints that are capable of running them.</a:t>
            </a:r>
          </a:p>
          <a:p>
            <a:pPr algn="just"/>
            <a:r>
              <a:rPr lang="en-US" b="1" dirty="0" smtClean="0"/>
              <a:t>Set up firewalls</a:t>
            </a:r>
            <a:r>
              <a:rPr lang="en-US" dirty="0" smtClean="0"/>
              <a:t> − Check to see if your firewalls limit inbound and outbound traffic across the perimeter.</a:t>
            </a:r>
          </a:p>
          <a:p>
            <a:pPr algn="just"/>
            <a:r>
              <a:rPr lang="en-US" b="1" dirty="0" smtClean="0"/>
              <a:t>Monitor the network</a:t>
            </a:r>
            <a:r>
              <a:rPr lang="en-US" dirty="0" smtClean="0"/>
              <a:t> − The more you know about typical inbound traffic, the faster you'll be able to recognize the beginning of a </a:t>
            </a:r>
            <a:r>
              <a:rPr lang="en-US" dirty="0" err="1" smtClean="0"/>
              <a:t>DoS</a:t>
            </a:r>
            <a:r>
              <a:rPr lang="en-US" dirty="0" smtClean="0"/>
              <a:t> attack.</a:t>
            </a:r>
          </a:p>
          <a:p>
            <a:pPr algn="just"/>
            <a:r>
              <a:rPr lang="en-US" dirty="0" smtClean="0"/>
              <a:t> Real-time visibility with network detection and response (NDR) is a quick and easy approach to keep a profile of how your network should look (using machine learning), so you can see abnormal peaks right away.</a:t>
            </a:r>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1417638"/>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Cyber security tool:</a:t>
            </a:r>
            <a:br>
              <a:rPr lang="en-US" b="1" dirty="0" smtClean="0"/>
            </a:br>
            <a:r>
              <a:rPr lang="en-US" b="1" dirty="0" smtClean="0"/>
              <a:t>Penetration testing tools</a:t>
            </a:r>
            <a:br>
              <a:rPr lang="en-US" b="1" dirty="0" smtClean="0"/>
            </a:br>
            <a:endParaRPr lang="en-US" dirty="0"/>
          </a:p>
        </p:txBody>
      </p:sp>
      <p:sp>
        <p:nvSpPr>
          <p:cNvPr id="3" name="Content Placeholder 2"/>
          <p:cNvSpPr>
            <a:spLocks noGrp="1"/>
          </p:cNvSpPr>
          <p:nvPr>
            <p:ph sz="quarter" idx="1"/>
          </p:nvPr>
        </p:nvSpPr>
        <p:spPr>
          <a:xfrm>
            <a:off x="457200" y="1600200"/>
            <a:ext cx="8077200" cy="4873752"/>
          </a:xfrm>
        </p:spPr>
        <p:txBody>
          <a:bodyPr>
            <a:normAutofit fontScale="92500" lnSpcReduction="10000"/>
          </a:bodyPr>
          <a:lstStyle/>
          <a:p>
            <a:pPr algn="just"/>
            <a:r>
              <a:rPr lang="en-US" b="1" dirty="0" smtClean="0"/>
              <a:t>Kali Linux</a:t>
            </a:r>
          </a:p>
          <a:p>
            <a:pPr algn="just"/>
            <a:r>
              <a:rPr lang="en-US" dirty="0" smtClean="0"/>
              <a:t> It is an operating system containing at least 300 different tools for security auditing. </a:t>
            </a:r>
          </a:p>
          <a:p>
            <a:pPr algn="just"/>
            <a:r>
              <a:rPr lang="en-US" dirty="0" smtClean="0"/>
              <a:t>Kali Linux provides various tools that organizations use to scan their networks and IT systems for vulnerabilities. </a:t>
            </a:r>
          </a:p>
          <a:p>
            <a:pPr algn="just"/>
            <a:r>
              <a:rPr lang="en-US" dirty="0" smtClean="0"/>
              <a:t>The main benefit of Kali Linux is that it can be used by users with different levels of </a:t>
            </a:r>
            <a:r>
              <a:rPr lang="en-US" dirty="0" err="1" smtClean="0"/>
              <a:t>cybersecurity</a:t>
            </a:r>
            <a:r>
              <a:rPr lang="en-US" dirty="0" smtClean="0"/>
              <a:t> knowledge.</a:t>
            </a:r>
          </a:p>
          <a:p>
            <a:pPr algn="just"/>
            <a:r>
              <a:rPr lang="en-US" b="1" dirty="0" err="1" smtClean="0"/>
              <a:t>Metasploit</a:t>
            </a:r>
            <a:endParaRPr lang="en-US" b="1" dirty="0" smtClean="0"/>
          </a:p>
          <a:p>
            <a:pPr algn="just"/>
            <a:r>
              <a:rPr lang="en-US" dirty="0" err="1" smtClean="0"/>
              <a:t>Metasploit</a:t>
            </a:r>
            <a:r>
              <a:rPr lang="en-US" dirty="0" smtClean="0"/>
              <a:t> can test the security of different systems, including online-based or web-based applications, networks, and servers, among others. </a:t>
            </a:r>
          </a:p>
          <a:p>
            <a:pPr algn="just"/>
            <a:r>
              <a:rPr lang="en-US" dirty="0" err="1" smtClean="0"/>
              <a:t>Metasploit</a:t>
            </a:r>
            <a:r>
              <a:rPr lang="en-US" dirty="0" smtClean="0"/>
              <a:t> identifies all new security vulnerabilities as they emerge, thus ensuring round-the-clock security.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Password auditing and packet sniffers </a:t>
            </a:r>
            <a:r>
              <a:rPr lang="en-US" b="1" dirty="0" err="1" smtClean="0"/>
              <a:t>cybersecurity</a:t>
            </a:r>
            <a:r>
              <a:rPr lang="en-US" b="1" dirty="0" smtClean="0"/>
              <a:t> tools</a:t>
            </a:r>
            <a:br>
              <a:rPr lang="en-US" b="1" dirty="0" smtClean="0"/>
            </a:br>
            <a:endParaRPr lang="en-US" dirty="0"/>
          </a:p>
        </p:txBody>
      </p:sp>
      <p:sp>
        <p:nvSpPr>
          <p:cNvPr id="3" name="Content Placeholder 2"/>
          <p:cNvSpPr>
            <a:spLocks noGrp="1"/>
          </p:cNvSpPr>
          <p:nvPr>
            <p:ph sz="quarter" idx="1"/>
          </p:nvPr>
        </p:nvSpPr>
        <p:spPr>
          <a:xfrm>
            <a:off x="457200" y="1143000"/>
            <a:ext cx="8077200" cy="5330952"/>
          </a:xfrm>
        </p:spPr>
        <p:txBody>
          <a:bodyPr>
            <a:normAutofit fontScale="85000" lnSpcReduction="10000"/>
          </a:bodyPr>
          <a:lstStyle/>
          <a:p>
            <a:pPr algn="just"/>
            <a:r>
              <a:rPr lang="en-US" b="1" dirty="0" smtClean="0"/>
              <a:t>Cain and Abel</a:t>
            </a:r>
          </a:p>
          <a:p>
            <a:pPr algn="just"/>
            <a:r>
              <a:rPr lang="en-US" dirty="0" smtClean="0"/>
              <a:t>Cain and Abel is one of the earliest </a:t>
            </a:r>
            <a:r>
              <a:rPr lang="en-US" dirty="0" err="1" smtClean="0"/>
              <a:t>cybersecurity</a:t>
            </a:r>
            <a:r>
              <a:rPr lang="en-US" dirty="0" smtClean="0"/>
              <a:t> tools used to uncover vulnerabilities in Windows Operating systems. </a:t>
            </a:r>
          </a:p>
          <a:p>
            <a:pPr algn="just"/>
            <a:r>
              <a:rPr lang="en-US" dirty="0" smtClean="0"/>
              <a:t>Cain and Abel enable security professionals to discover weaknesses in the password security of systems running on the Windows operating system.</a:t>
            </a:r>
          </a:p>
          <a:p>
            <a:pPr algn="just"/>
            <a:r>
              <a:rPr lang="en-US" dirty="0" smtClean="0"/>
              <a:t>Cain and Abel can analyze routing protocols to determine whether routed data packets can be compromised.</a:t>
            </a:r>
            <a:r>
              <a:rPr lang="en-US" b="1" dirty="0" smtClean="0"/>
              <a:t> </a:t>
            </a:r>
          </a:p>
          <a:p>
            <a:pPr algn="just"/>
            <a:r>
              <a:rPr lang="en-US" b="1" dirty="0" err="1" smtClean="0"/>
              <a:t>Wireshark</a:t>
            </a:r>
            <a:endParaRPr lang="en-US" b="1" dirty="0" smtClean="0"/>
          </a:p>
          <a:p>
            <a:pPr algn="just"/>
            <a:r>
              <a:rPr lang="en-US" dirty="0" err="1" smtClean="0"/>
              <a:t>Wireshark</a:t>
            </a:r>
            <a:r>
              <a:rPr lang="en-US" dirty="0" smtClean="0"/>
              <a:t>, formerly known as Ethereal, is a console-based </a:t>
            </a:r>
            <a:r>
              <a:rPr lang="en-US" dirty="0" err="1" smtClean="0"/>
              <a:t>cybersecurity</a:t>
            </a:r>
            <a:r>
              <a:rPr lang="en-US" dirty="0" smtClean="0"/>
              <a:t> tool. </a:t>
            </a:r>
            <a:r>
              <a:rPr lang="en-US" dirty="0" err="1" smtClean="0"/>
              <a:t>Wireshark</a:t>
            </a:r>
            <a:r>
              <a:rPr lang="en-US" dirty="0" smtClean="0"/>
              <a:t> is an excellent tool for analyzing network protocols and hence used for analyzing </a:t>
            </a:r>
            <a:r>
              <a:rPr lang="en-US" u="sng" dirty="0" smtClean="0">
                <a:hlinkClick r:id="rId2"/>
              </a:rPr>
              <a:t>network security</a:t>
            </a:r>
            <a:r>
              <a:rPr lang="en-US" dirty="0" smtClean="0"/>
              <a:t> in real-time.</a:t>
            </a:r>
          </a:p>
          <a:p>
            <a:pPr algn="just"/>
            <a:r>
              <a:rPr lang="en-US" dirty="0" smtClean="0"/>
              <a:t>Security professionals use </a:t>
            </a:r>
            <a:r>
              <a:rPr lang="en-US" dirty="0" err="1" smtClean="0"/>
              <a:t>Wireshark</a:t>
            </a:r>
            <a:r>
              <a:rPr lang="en-US" dirty="0" smtClean="0"/>
              <a:t> to capture data packets and investigate the characteristics which individual data packets exhibit. The obtained information permits easy identification of weaknesses in the network’s security.</a:t>
            </a:r>
          </a:p>
          <a:p>
            <a:pPr algn="just"/>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normAutofit fontScale="92500" lnSpcReduction="10000"/>
          </a:bodyPr>
          <a:lstStyle/>
          <a:p>
            <a:pPr algn="just"/>
            <a:r>
              <a:rPr lang="en-US" b="1" dirty="0" smtClean="0"/>
              <a:t>John the Ripper</a:t>
            </a:r>
          </a:p>
          <a:p>
            <a:pPr algn="just"/>
            <a:r>
              <a:rPr lang="en-US" u="sng" dirty="0" smtClean="0">
                <a:hlinkClick r:id="rId2"/>
              </a:rPr>
              <a:t>John the Ripper</a:t>
            </a:r>
            <a:r>
              <a:rPr lang="en-US" dirty="0" smtClean="0"/>
              <a:t> is a vital </a:t>
            </a:r>
            <a:r>
              <a:rPr lang="en-US" dirty="0" err="1" smtClean="0"/>
              <a:t>cybersecurity</a:t>
            </a:r>
            <a:r>
              <a:rPr lang="en-US" dirty="0" smtClean="0"/>
              <a:t> tool used for testing password strength. </a:t>
            </a:r>
          </a:p>
          <a:p>
            <a:pPr algn="just"/>
            <a:r>
              <a:rPr lang="en-US" dirty="0" smtClean="0"/>
              <a:t>The tool is designed to quickly identify weak passwords which might pose security threats to a protected system. </a:t>
            </a:r>
          </a:p>
          <a:p>
            <a:pPr algn="just"/>
            <a:r>
              <a:rPr lang="en-US" dirty="0" smtClean="0"/>
              <a:t>John the Ripper was initially intended for use in Unix environments. </a:t>
            </a:r>
          </a:p>
          <a:p>
            <a:pPr algn="just"/>
            <a:r>
              <a:rPr lang="en-US" b="1" dirty="0" err="1" smtClean="0"/>
              <a:t>Tcpdump</a:t>
            </a:r>
            <a:endParaRPr lang="en-US" b="1" dirty="0" smtClean="0"/>
          </a:p>
          <a:p>
            <a:pPr algn="just"/>
            <a:r>
              <a:rPr lang="en-US" dirty="0" err="1" smtClean="0"/>
              <a:t>Tcpdump</a:t>
            </a:r>
            <a:r>
              <a:rPr lang="en-US" dirty="0" smtClean="0"/>
              <a:t> is a handy tool for sniffing data packets in a network. </a:t>
            </a:r>
            <a:r>
              <a:rPr lang="en-US" dirty="0" err="1" smtClean="0"/>
              <a:t>Cybersecurity</a:t>
            </a:r>
            <a:r>
              <a:rPr lang="en-US" dirty="0" smtClean="0"/>
              <a:t> professionals use it to monitor as well as log TCP and IP traffic communicated through a network. </a:t>
            </a:r>
          </a:p>
          <a:p>
            <a:pPr algn="just"/>
            <a:r>
              <a:rPr lang="en-US" dirty="0" err="1" smtClean="0"/>
              <a:t>Tcpdump</a:t>
            </a:r>
            <a:r>
              <a:rPr lang="en-US" dirty="0" smtClean="0"/>
              <a:t> is a command-based software utility that analyzes network traffic between the computer it is executed in and the network the traffic passes through.</a:t>
            </a:r>
          </a:p>
          <a:p>
            <a:pPr algn="just"/>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a:t>
            </a:r>
            <a:r>
              <a:rPr lang="en-US" b="1" dirty="0"/>
              <a:t>history of cybercrime</a:t>
            </a:r>
            <a:br>
              <a:rPr lang="en-US" b="1" dirty="0"/>
            </a:br>
            <a:endParaRPr lang="en-US" dirty="0"/>
          </a:p>
        </p:txBody>
      </p:sp>
      <p:sp>
        <p:nvSpPr>
          <p:cNvPr id="3" name="Content Placeholder 2"/>
          <p:cNvSpPr>
            <a:spLocks noGrp="1"/>
          </p:cNvSpPr>
          <p:nvPr>
            <p:ph sz="quarter" idx="1"/>
          </p:nvPr>
        </p:nvSpPr>
        <p:spPr>
          <a:xfrm>
            <a:off x="457200" y="1371600"/>
            <a:ext cx="8229600" cy="4754563"/>
          </a:xfrm>
        </p:spPr>
        <p:txBody>
          <a:bodyPr>
            <a:normAutofit/>
          </a:bodyPr>
          <a:lstStyle/>
          <a:p>
            <a:pPr algn="just"/>
            <a:r>
              <a:rPr lang="en-US" dirty="0"/>
              <a:t>The exact origin of cyber crime, the very first instance in which someone committed a crime across a computer network, is impossible to know. </a:t>
            </a:r>
            <a:endParaRPr lang="en-US" dirty="0" smtClean="0"/>
          </a:p>
          <a:p>
            <a:pPr algn="just"/>
            <a:r>
              <a:rPr lang="en-US" dirty="0" smtClean="0"/>
              <a:t>What </a:t>
            </a:r>
            <a:r>
              <a:rPr lang="en-US" dirty="0"/>
              <a:t>is possible to know is the first major attack on a digital network and then use that as a reference point of event in the evolution of cyber based crimes.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err="1" smtClean="0"/>
              <a:t>Cybersecurity</a:t>
            </a:r>
            <a:r>
              <a:rPr lang="en-US" b="1" dirty="0" smtClean="0"/>
              <a:t> tools for network defense</a:t>
            </a:r>
            <a:br>
              <a:rPr lang="en-US" b="1" dirty="0" smtClean="0"/>
            </a:br>
            <a:endParaRPr lang="en-US" dirty="0"/>
          </a:p>
        </p:txBody>
      </p:sp>
      <p:sp>
        <p:nvSpPr>
          <p:cNvPr id="3" name="Content Placeholder 2"/>
          <p:cNvSpPr>
            <a:spLocks noGrp="1"/>
          </p:cNvSpPr>
          <p:nvPr>
            <p:ph sz="quarter" idx="1"/>
          </p:nvPr>
        </p:nvSpPr>
        <p:spPr>
          <a:xfrm>
            <a:off x="457200" y="1066800"/>
            <a:ext cx="8077200" cy="5407152"/>
          </a:xfrm>
        </p:spPr>
        <p:txBody>
          <a:bodyPr>
            <a:normAutofit fontScale="92500"/>
          </a:bodyPr>
          <a:lstStyle/>
          <a:p>
            <a:pPr algn="just"/>
            <a:r>
              <a:rPr lang="en-US" b="1" dirty="0" err="1" smtClean="0"/>
              <a:t>Netstumbler</a:t>
            </a:r>
            <a:endParaRPr lang="en-US" b="1" dirty="0" smtClean="0"/>
          </a:p>
          <a:p>
            <a:pPr algn="just"/>
            <a:r>
              <a:rPr lang="en-US" dirty="0" err="1" smtClean="0"/>
              <a:t>Netstumbler</a:t>
            </a:r>
            <a:r>
              <a:rPr lang="en-US" dirty="0" smtClean="0"/>
              <a:t> is a free </a:t>
            </a:r>
            <a:r>
              <a:rPr lang="en-US" dirty="0" err="1" smtClean="0"/>
              <a:t>cybersecurity</a:t>
            </a:r>
            <a:r>
              <a:rPr lang="en-US" dirty="0" smtClean="0"/>
              <a:t> tool designed for systems running on Windows operating systems. </a:t>
            </a:r>
          </a:p>
          <a:p>
            <a:pPr algn="just"/>
            <a:r>
              <a:rPr lang="en-US" dirty="0" smtClean="0"/>
              <a:t>The tool allows security experts to identify open ports on a network. </a:t>
            </a:r>
          </a:p>
          <a:p>
            <a:pPr algn="just"/>
            <a:r>
              <a:rPr lang="en-US" dirty="0" smtClean="0"/>
              <a:t>It is also used for </a:t>
            </a:r>
            <a:r>
              <a:rPr lang="en-US" dirty="0" err="1" smtClean="0"/>
              <a:t>wardriving</a:t>
            </a:r>
            <a:r>
              <a:rPr lang="en-US" dirty="0" smtClean="0"/>
              <a:t> purposes. </a:t>
            </a:r>
            <a:r>
              <a:rPr lang="en-US" dirty="0" err="1" smtClean="0"/>
              <a:t>Netstumbler</a:t>
            </a:r>
            <a:r>
              <a:rPr lang="en-US" dirty="0" smtClean="0"/>
              <a:t> was developed for Windows systems only; hence there is no provision of source codes. </a:t>
            </a:r>
          </a:p>
          <a:p>
            <a:pPr algn="just"/>
            <a:r>
              <a:rPr lang="en-US" b="1" dirty="0" err="1" smtClean="0"/>
              <a:t>Aircrack-ng</a:t>
            </a:r>
            <a:endParaRPr lang="en-US" b="1" dirty="0" smtClean="0"/>
          </a:p>
          <a:p>
            <a:pPr algn="just"/>
            <a:r>
              <a:rPr lang="en-US" dirty="0" err="1" smtClean="0"/>
              <a:t>Aircrack-ng</a:t>
            </a:r>
            <a:r>
              <a:rPr lang="en-US" dirty="0" smtClean="0"/>
              <a:t> contains a comprehensive set of utilities used to analyze the weaknesses of Wi-Fi network security. </a:t>
            </a:r>
          </a:p>
          <a:p>
            <a:pPr algn="just"/>
            <a:r>
              <a:rPr lang="en-US" dirty="0" err="1" smtClean="0"/>
              <a:t>Cybersecurity</a:t>
            </a:r>
            <a:r>
              <a:rPr lang="en-US" dirty="0" smtClean="0"/>
              <a:t> professionals use it to capture data packets communicated through a network for continuous monitoring. </a:t>
            </a:r>
          </a:p>
          <a:p>
            <a:pPr algn="just"/>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lstStyle/>
          <a:p>
            <a:pPr algn="just"/>
            <a:r>
              <a:rPr lang="en-US" b="1" dirty="0" err="1" smtClean="0"/>
              <a:t>KisMAC</a:t>
            </a:r>
            <a:endParaRPr lang="en-US" b="1" dirty="0" smtClean="0"/>
          </a:p>
          <a:p>
            <a:pPr algn="just"/>
            <a:r>
              <a:rPr lang="en-US" dirty="0" err="1" smtClean="0"/>
              <a:t>KisMAC</a:t>
            </a:r>
            <a:r>
              <a:rPr lang="en-US" dirty="0" smtClean="0"/>
              <a:t> </a:t>
            </a:r>
            <a:r>
              <a:rPr lang="en-US" dirty="0" err="1" smtClean="0"/>
              <a:t>cybersecurity</a:t>
            </a:r>
            <a:r>
              <a:rPr lang="en-US" dirty="0" smtClean="0"/>
              <a:t> tool is designed for wireless network security in the MAC OS X operating system. </a:t>
            </a:r>
          </a:p>
          <a:p>
            <a:pPr algn="just"/>
            <a:r>
              <a:rPr lang="en-US" dirty="0" err="1" smtClean="0"/>
              <a:t>KisMAC</a:t>
            </a:r>
            <a:r>
              <a:rPr lang="en-US" dirty="0" smtClean="0"/>
              <a:t> passively scans wireless networks on supported Wi-Fi cards, including Apple’s AirPort Extreme, AirPort, including other third-party cards.</a:t>
            </a:r>
          </a:p>
          <a:p>
            <a:pPr algn="just"/>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fontScale="90000"/>
          </a:bodyPr>
          <a:lstStyle/>
          <a:p>
            <a:pPr algn="ctr"/>
            <a:r>
              <a:rPr lang="en-US" b="1" dirty="0" smtClean="0"/>
              <a:t/>
            </a:r>
            <a:br>
              <a:rPr lang="en-US" b="1" dirty="0" smtClean="0"/>
            </a:br>
            <a:r>
              <a:rPr lang="en-US" b="1" dirty="0" smtClean="0"/>
              <a:t/>
            </a:r>
            <a:br>
              <a:rPr lang="en-US" b="1" dirty="0" smtClean="0"/>
            </a:br>
            <a:r>
              <a:rPr lang="en-US" b="1" dirty="0" smtClean="0"/>
              <a:t>Tools for scanning web vulnerabilities</a:t>
            </a:r>
            <a:br>
              <a:rPr lang="en-US" b="1" dirty="0" smtClean="0"/>
            </a:br>
            <a:endParaRPr lang="en-US" dirty="0"/>
          </a:p>
        </p:txBody>
      </p:sp>
      <p:sp>
        <p:nvSpPr>
          <p:cNvPr id="3" name="Content Placeholder 2"/>
          <p:cNvSpPr>
            <a:spLocks noGrp="1"/>
          </p:cNvSpPr>
          <p:nvPr>
            <p:ph sz="quarter" idx="1"/>
          </p:nvPr>
        </p:nvSpPr>
        <p:spPr>
          <a:xfrm>
            <a:off x="457200" y="1600200"/>
            <a:ext cx="8001000" cy="4873752"/>
          </a:xfrm>
        </p:spPr>
        <p:txBody>
          <a:bodyPr>
            <a:normAutofit fontScale="85000" lnSpcReduction="10000"/>
          </a:bodyPr>
          <a:lstStyle/>
          <a:p>
            <a:pPr algn="just"/>
            <a:r>
              <a:rPr lang="en-US" b="1" dirty="0" err="1" smtClean="0"/>
              <a:t>Nmap</a:t>
            </a:r>
            <a:endParaRPr lang="en-US" b="1" dirty="0" smtClean="0"/>
          </a:p>
          <a:p>
            <a:pPr algn="just"/>
            <a:r>
              <a:rPr lang="en-US" dirty="0" err="1" smtClean="0"/>
              <a:t>Nmap</a:t>
            </a:r>
            <a:r>
              <a:rPr lang="en-US" dirty="0" smtClean="0"/>
              <a:t>, commonly known as network </a:t>
            </a:r>
            <a:r>
              <a:rPr lang="en-US" dirty="0" err="1" smtClean="0"/>
              <a:t>mapper</a:t>
            </a:r>
            <a:r>
              <a:rPr lang="en-US" dirty="0" smtClean="0"/>
              <a:t>, is an open-source and free </a:t>
            </a:r>
            <a:r>
              <a:rPr lang="en-US" dirty="0" err="1" smtClean="0"/>
              <a:t>cybersecurity</a:t>
            </a:r>
            <a:r>
              <a:rPr lang="en-US" dirty="0" smtClean="0"/>
              <a:t> tool used to scan networks and IT systems to identify existing security vulnerabilities. </a:t>
            </a:r>
          </a:p>
          <a:p>
            <a:pPr algn="just"/>
            <a:r>
              <a:rPr lang="en-US" dirty="0" smtClean="0"/>
              <a:t>It is also used to conduct other vital activities such as mapping out potential attack surfaces on a network and monitoring service or host uptime.</a:t>
            </a:r>
          </a:p>
          <a:p>
            <a:pPr algn="just"/>
            <a:r>
              <a:rPr lang="en-US" b="1" dirty="0" err="1" smtClean="0"/>
              <a:t>Nikto</a:t>
            </a:r>
            <a:endParaRPr lang="en-US" b="1" dirty="0" smtClean="0"/>
          </a:p>
          <a:p>
            <a:pPr algn="just"/>
            <a:r>
              <a:rPr lang="en-US" dirty="0" smtClean="0"/>
              <a:t> </a:t>
            </a:r>
            <a:r>
              <a:rPr lang="en-US" dirty="0" err="1" smtClean="0"/>
              <a:t>Nikto</a:t>
            </a:r>
            <a:r>
              <a:rPr lang="en-US" dirty="0" smtClean="0"/>
              <a:t> also contains a database with more than 6400 different types of threats. </a:t>
            </a:r>
          </a:p>
          <a:p>
            <a:pPr algn="just"/>
            <a:r>
              <a:rPr lang="en-US" dirty="0" smtClean="0"/>
              <a:t>The database provides threat data used to compare with the results of a web </a:t>
            </a:r>
            <a:r>
              <a:rPr lang="en-US" u="sng" dirty="0" smtClean="0">
                <a:hlinkClick r:id="rId2"/>
              </a:rPr>
              <a:t>vulnerability</a:t>
            </a:r>
            <a:r>
              <a:rPr lang="en-US" dirty="0" smtClean="0"/>
              <a:t> scan. </a:t>
            </a:r>
          </a:p>
          <a:p>
            <a:pPr algn="just"/>
            <a:r>
              <a:rPr lang="en-US" dirty="0" smtClean="0"/>
              <a:t>The scans usually cover web servers as well as networks. Developers frequently update the database with new threat data such that new vulnerabilities can easily be identified.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924800" cy="6092952"/>
          </a:xfrm>
        </p:spPr>
        <p:txBody>
          <a:bodyPr>
            <a:normAutofit lnSpcReduction="10000"/>
          </a:bodyPr>
          <a:lstStyle/>
          <a:p>
            <a:pPr algn="just"/>
            <a:r>
              <a:rPr lang="en-US" b="1" dirty="0" err="1" smtClean="0"/>
              <a:t>Nexpose</a:t>
            </a:r>
            <a:endParaRPr lang="en-US" b="1" dirty="0" smtClean="0"/>
          </a:p>
          <a:p>
            <a:pPr algn="just"/>
            <a:r>
              <a:rPr lang="en-US" dirty="0" err="1" smtClean="0"/>
              <a:t>Nexpose</a:t>
            </a:r>
            <a:r>
              <a:rPr lang="en-US" dirty="0" smtClean="0"/>
              <a:t> is a convenient </a:t>
            </a:r>
            <a:r>
              <a:rPr lang="en-US" dirty="0" err="1" smtClean="0"/>
              <a:t>cybersecurity</a:t>
            </a:r>
            <a:r>
              <a:rPr lang="en-US" dirty="0" smtClean="0"/>
              <a:t> tool that provides security professionals with real-time functionalities for scanning and managing vulnerabilities in on-premise infrastructure. </a:t>
            </a:r>
          </a:p>
          <a:p>
            <a:pPr algn="just"/>
            <a:r>
              <a:rPr lang="en-US" dirty="0" smtClean="0"/>
              <a:t>Security teams use it to detect vulnerabilities and identify and minimize potential weak points in a system.</a:t>
            </a:r>
          </a:p>
          <a:p>
            <a:pPr algn="just"/>
            <a:r>
              <a:rPr lang="en-US" b="1" dirty="0" smtClean="0"/>
              <a:t>Paros Proxy</a:t>
            </a:r>
          </a:p>
          <a:p>
            <a:pPr algn="just"/>
            <a:r>
              <a:rPr lang="en-US" dirty="0" smtClean="0"/>
              <a:t>Paros Proxy is useful in identifying intrusion openings in a network. </a:t>
            </a:r>
          </a:p>
          <a:p>
            <a:pPr algn="just"/>
            <a:r>
              <a:rPr lang="en-US" dirty="0" smtClean="0"/>
              <a:t>Also, the tool detects common </a:t>
            </a:r>
            <a:r>
              <a:rPr lang="en-US" dirty="0" err="1" smtClean="0"/>
              <a:t>cybersecurity</a:t>
            </a:r>
            <a:r>
              <a:rPr lang="en-US" dirty="0" smtClean="0"/>
              <a:t> threats such as </a:t>
            </a:r>
            <a:r>
              <a:rPr lang="en-US" u="sng" dirty="0" smtClean="0">
                <a:hlinkClick r:id="rId2"/>
              </a:rPr>
              <a:t>cross-site scripting</a:t>
            </a:r>
            <a:r>
              <a:rPr lang="en-US" dirty="0" smtClean="0"/>
              <a:t> and </a:t>
            </a:r>
            <a:r>
              <a:rPr lang="en-US" u="sng" dirty="0" smtClean="0">
                <a:hlinkClick r:id="rId3"/>
              </a:rPr>
              <a:t>SQL injection</a:t>
            </a:r>
            <a:r>
              <a:rPr lang="en-US" dirty="0" smtClean="0"/>
              <a:t> attacks. </a:t>
            </a:r>
          </a:p>
          <a:p>
            <a:pPr algn="just"/>
            <a:r>
              <a:rPr lang="en-US" dirty="0" smtClean="0"/>
              <a:t>Paros Proxy is advantageous as it is easy to edit using HTTP/HTTPS or rudimentary Java. </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normAutofit fontScale="92500" lnSpcReduction="10000"/>
          </a:bodyPr>
          <a:lstStyle/>
          <a:p>
            <a:pPr algn="just"/>
            <a:r>
              <a:rPr lang="en-US" b="1" dirty="0" smtClean="0"/>
              <a:t>Burp Suite</a:t>
            </a:r>
          </a:p>
          <a:p>
            <a:pPr algn="just"/>
            <a:r>
              <a:rPr lang="en-US" dirty="0" smtClean="0"/>
              <a:t>Burp Suite is a robust </a:t>
            </a:r>
            <a:r>
              <a:rPr lang="en-US" dirty="0" err="1" smtClean="0"/>
              <a:t>cybersecurity</a:t>
            </a:r>
            <a:r>
              <a:rPr lang="en-US" dirty="0" smtClean="0"/>
              <a:t> tool used to enhance the security of a network.</a:t>
            </a:r>
          </a:p>
          <a:p>
            <a:pPr algn="just"/>
            <a:r>
              <a:rPr lang="en-US" dirty="0" smtClean="0"/>
              <a:t> Security teams use the tool to conduct real-time scans on systems focused on detecting critical weaknesses. </a:t>
            </a:r>
          </a:p>
          <a:p>
            <a:pPr algn="just"/>
            <a:r>
              <a:rPr lang="en-US" dirty="0" smtClean="0"/>
              <a:t>Burp Suite simulates attacks to determine the different methods </a:t>
            </a:r>
            <a:r>
              <a:rPr lang="en-US" dirty="0" err="1" smtClean="0"/>
              <a:t>cybersecurity</a:t>
            </a:r>
            <a:r>
              <a:rPr lang="en-US" dirty="0" smtClean="0"/>
              <a:t> threats can compromise network security.</a:t>
            </a:r>
          </a:p>
          <a:p>
            <a:pPr algn="just"/>
            <a:r>
              <a:rPr lang="en-US" b="1" dirty="0" err="1" smtClean="0"/>
              <a:t>Nessus</a:t>
            </a:r>
            <a:r>
              <a:rPr lang="en-US" b="1" dirty="0" smtClean="0"/>
              <a:t> Professional</a:t>
            </a:r>
            <a:endParaRPr lang="en-US" dirty="0" smtClean="0"/>
          </a:p>
          <a:p>
            <a:pPr algn="just"/>
            <a:r>
              <a:rPr lang="en-US" dirty="0" smtClean="0"/>
              <a:t>The main benefit of the tool is its database is updated every day with new threat data. </a:t>
            </a:r>
          </a:p>
          <a:p>
            <a:pPr algn="just"/>
            <a:r>
              <a:rPr lang="en-US" dirty="0" smtClean="0"/>
              <a:t>it contains updated information on current vulnerabilities. </a:t>
            </a:r>
          </a:p>
          <a:p>
            <a:pPr algn="just"/>
            <a:r>
              <a:rPr lang="en-US" dirty="0" smtClean="0"/>
              <a:t>users using the tool can access a wide range of security </a:t>
            </a:r>
            <a:r>
              <a:rPr lang="en-US" dirty="0" err="1" smtClean="0"/>
              <a:t>plugins</a:t>
            </a:r>
            <a:r>
              <a:rPr lang="en-US" dirty="0" smtClean="0"/>
              <a:t> or develop unique </a:t>
            </a:r>
            <a:r>
              <a:rPr lang="en-US" dirty="0" err="1" smtClean="0"/>
              <a:t>plugins</a:t>
            </a:r>
            <a:r>
              <a:rPr lang="en-US" dirty="0" smtClean="0"/>
              <a:t> for scanning individual networks and computers.</a:t>
            </a:r>
          </a:p>
          <a:p>
            <a:pPr algn="just"/>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Encryption </a:t>
            </a:r>
            <a:r>
              <a:rPr lang="en-US" b="1" dirty="0" err="1" smtClean="0"/>
              <a:t>cybersecurity</a:t>
            </a:r>
            <a:r>
              <a:rPr lang="en-US" b="1" dirty="0" smtClean="0"/>
              <a:t> tools</a:t>
            </a:r>
            <a:br>
              <a:rPr lang="en-US" b="1" dirty="0" smtClean="0"/>
            </a:br>
            <a:endParaRPr lang="en-US" dirty="0"/>
          </a:p>
        </p:txBody>
      </p:sp>
      <p:sp>
        <p:nvSpPr>
          <p:cNvPr id="3" name="Content Placeholder 2"/>
          <p:cNvSpPr>
            <a:spLocks noGrp="1"/>
          </p:cNvSpPr>
          <p:nvPr>
            <p:ph sz="quarter" idx="1"/>
          </p:nvPr>
        </p:nvSpPr>
        <p:spPr>
          <a:xfrm>
            <a:off x="457200" y="1066800"/>
            <a:ext cx="8153400" cy="5407152"/>
          </a:xfrm>
        </p:spPr>
        <p:txBody>
          <a:bodyPr>
            <a:normAutofit fontScale="92500" lnSpcReduction="10000"/>
          </a:bodyPr>
          <a:lstStyle/>
          <a:p>
            <a:pPr algn="just"/>
            <a:r>
              <a:rPr lang="en-US" b="1" dirty="0" err="1" smtClean="0"/>
              <a:t>TrueCrypt</a:t>
            </a:r>
            <a:endParaRPr lang="en-US" b="1" dirty="0" smtClean="0"/>
          </a:p>
          <a:p>
            <a:pPr algn="just"/>
            <a:r>
              <a:rPr lang="en-US" dirty="0" smtClean="0"/>
              <a:t>The tool can encrypt an entire storage device, a partition of the storage medium, or create virtual encrypted disks in a file. </a:t>
            </a:r>
          </a:p>
          <a:p>
            <a:pPr algn="just"/>
            <a:r>
              <a:rPr lang="en-US" dirty="0" smtClean="0"/>
              <a:t>Also, being a system for encrypting disks, </a:t>
            </a:r>
            <a:r>
              <a:rPr lang="en-US" dirty="0" err="1" smtClean="0"/>
              <a:t>TrueCrypt</a:t>
            </a:r>
            <a:r>
              <a:rPr lang="en-US" dirty="0" smtClean="0"/>
              <a:t> permits security professionals to encrypt layered content using two different access control types.</a:t>
            </a:r>
          </a:p>
          <a:p>
            <a:pPr algn="just"/>
            <a:r>
              <a:rPr lang="en-US" b="1" dirty="0" err="1" smtClean="0"/>
              <a:t>KeyPass</a:t>
            </a:r>
            <a:endParaRPr lang="en-US" b="1" dirty="0" smtClean="0"/>
          </a:p>
          <a:p>
            <a:pPr algn="just"/>
            <a:r>
              <a:rPr lang="en-US" dirty="0" err="1" smtClean="0"/>
              <a:t>Cybersecurity</a:t>
            </a:r>
            <a:r>
              <a:rPr lang="en-US" dirty="0" smtClean="0"/>
              <a:t> experts mostly use </a:t>
            </a:r>
            <a:r>
              <a:rPr lang="en-US" dirty="0" err="1" smtClean="0"/>
              <a:t>KeePass</a:t>
            </a:r>
            <a:r>
              <a:rPr lang="en-US" dirty="0" smtClean="0"/>
              <a:t> for identity management purposes. </a:t>
            </a:r>
          </a:p>
          <a:p>
            <a:pPr algn="just"/>
            <a:r>
              <a:rPr lang="en-US" dirty="0" smtClean="0"/>
              <a:t>It is highly applicable to different types of office settings. It enables system users to use a single password to access all the accounts they use for work reasons. </a:t>
            </a:r>
          </a:p>
          <a:p>
            <a:pPr algn="just"/>
            <a:r>
              <a:rPr lang="en-US" dirty="0" err="1" smtClean="0"/>
              <a:t>KeyPass</a:t>
            </a:r>
            <a:r>
              <a:rPr lang="en-US" dirty="0" smtClean="0"/>
              <a:t> has the edge over other types of identity management tools since it combines security with convenience. </a:t>
            </a:r>
          </a:p>
          <a:p>
            <a:pPr algn="just"/>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b="1" dirty="0" smtClean="0"/>
              <a:t>Tor</a:t>
            </a:r>
          </a:p>
          <a:p>
            <a:pPr algn="just"/>
            <a:r>
              <a:rPr lang="en-US" dirty="0" smtClean="0"/>
              <a:t>Tor is a highly efficient tool used for providing users with privacy when connected to the internet. </a:t>
            </a:r>
          </a:p>
          <a:p>
            <a:pPr algn="just"/>
            <a:r>
              <a:rPr lang="en-US" dirty="0" smtClean="0"/>
              <a:t>This is by routing the requests users make to different proxy servers such that it is hard to trace their presence on the internet. </a:t>
            </a:r>
          </a:p>
          <a:p>
            <a:pPr algn="just"/>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rmAutofit fontScale="90000"/>
          </a:bodyPr>
          <a:lstStyle/>
          <a:p>
            <a:r>
              <a:rPr lang="en-US" b="1" dirty="0" smtClean="0"/>
              <a:t>Tools for monitoring network security</a:t>
            </a:r>
            <a:br>
              <a:rPr lang="en-US" b="1" dirty="0" smtClean="0"/>
            </a:br>
            <a:endParaRPr lang="en-US" dirty="0"/>
          </a:p>
        </p:txBody>
      </p:sp>
      <p:sp>
        <p:nvSpPr>
          <p:cNvPr id="3" name="Content Placeholder 2"/>
          <p:cNvSpPr>
            <a:spLocks noGrp="1"/>
          </p:cNvSpPr>
          <p:nvPr>
            <p:ph sz="quarter" idx="1"/>
          </p:nvPr>
        </p:nvSpPr>
        <p:spPr>
          <a:xfrm>
            <a:off x="457200" y="1066800"/>
            <a:ext cx="7924800" cy="5407152"/>
          </a:xfrm>
        </p:spPr>
        <p:txBody>
          <a:bodyPr>
            <a:normAutofit fontScale="92500" lnSpcReduction="20000"/>
          </a:bodyPr>
          <a:lstStyle/>
          <a:p>
            <a:pPr algn="just"/>
            <a:r>
              <a:rPr lang="en-US" b="1" dirty="0" err="1" smtClean="0"/>
              <a:t>Splunk</a:t>
            </a:r>
            <a:endParaRPr lang="en-US" b="1" dirty="0" smtClean="0"/>
          </a:p>
          <a:p>
            <a:pPr algn="just"/>
            <a:r>
              <a:rPr lang="en-US" dirty="0" err="1" smtClean="0"/>
              <a:t>Splunk</a:t>
            </a:r>
            <a:r>
              <a:rPr lang="en-US" dirty="0" smtClean="0"/>
              <a:t> is a versatile and quick tool for monitoring the security of a network. </a:t>
            </a:r>
          </a:p>
          <a:p>
            <a:pPr algn="just"/>
            <a:r>
              <a:rPr lang="en-US" dirty="0" smtClean="0"/>
              <a:t>It is used for both historical searches for threat data and for conducting network analysis in real-time. </a:t>
            </a:r>
          </a:p>
          <a:p>
            <a:pPr algn="just"/>
            <a:r>
              <a:rPr lang="en-US" dirty="0" err="1" smtClean="0"/>
              <a:t>Splunk</a:t>
            </a:r>
            <a:r>
              <a:rPr lang="en-US" dirty="0" smtClean="0"/>
              <a:t> is a user-friendly </a:t>
            </a:r>
            <a:r>
              <a:rPr lang="en-US" dirty="0" err="1" smtClean="0"/>
              <a:t>cybersecurity</a:t>
            </a:r>
            <a:r>
              <a:rPr lang="en-US" dirty="0" smtClean="0"/>
              <a:t> tool equipped with a strong function for conducting searches and also contains a unified user interface. </a:t>
            </a:r>
          </a:p>
          <a:p>
            <a:pPr algn="just"/>
            <a:r>
              <a:rPr lang="en-US" b="1" dirty="0" err="1" smtClean="0"/>
              <a:t>POf</a:t>
            </a:r>
            <a:endParaRPr lang="en-US" b="1" dirty="0" smtClean="0"/>
          </a:p>
          <a:p>
            <a:pPr algn="just"/>
            <a:r>
              <a:rPr lang="en-US" dirty="0" smtClean="0"/>
              <a:t>This is a </a:t>
            </a:r>
            <a:r>
              <a:rPr lang="en-US" dirty="0" err="1" smtClean="0"/>
              <a:t>cybersecurity</a:t>
            </a:r>
            <a:r>
              <a:rPr lang="en-US" dirty="0" smtClean="0"/>
              <a:t> tool widely used to monitor networks irrespective of the developers having not released updates for a long time. </a:t>
            </a:r>
          </a:p>
          <a:p>
            <a:pPr algn="just"/>
            <a:r>
              <a:rPr lang="en-US" dirty="0" smtClean="0"/>
              <a:t>The tool is efficient and streamlined and does not generate additional data traffic during network monitoring. </a:t>
            </a:r>
          </a:p>
          <a:p>
            <a:pPr algn="just"/>
            <a:r>
              <a:rPr lang="en-US" dirty="0" err="1" smtClean="0"/>
              <a:t>Cybersecurity</a:t>
            </a:r>
            <a:r>
              <a:rPr lang="en-US" dirty="0" smtClean="0"/>
              <a:t> experts use </a:t>
            </a:r>
            <a:r>
              <a:rPr lang="en-US" dirty="0" err="1" smtClean="0"/>
              <a:t>POf</a:t>
            </a:r>
            <a:r>
              <a:rPr lang="en-US" dirty="0" smtClean="0"/>
              <a:t> to detect the operating systems of hosts connected to a network.</a:t>
            </a:r>
          </a:p>
          <a:p>
            <a:pPr algn="just"/>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924800" cy="6092952"/>
          </a:xfrm>
        </p:spPr>
        <p:txBody>
          <a:bodyPr>
            <a:normAutofit lnSpcReduction="10000"/>
          </a:bodyPr>
          <a:lstStyle/>
          <a:p>
            <a:pPr algn="just"/>
            <a:r>
              <a:rPr lang="en-US" b="1" dirty="0" smtClean="0"/>
              <a:t>Argus</a:t>
            </a:r>
          </a:p>
          <a:p>
            <a:pPr algn="just"/>
            <a:r>
              <a:rPr lang="en-US" dirty="0" smtClean="0"/>
              <a:t>Argus is an open-source </a:t>
            </a:r>
            <a:r>
              <a:rPr lang="en-US" dirty="0" err="1" smtClean="0"/>
              <a:t>cybersecurity</a:t>
            </a:r>
            <a:r>
              <a:rPr lang="en-US" dirty="0" smtClean="0"/>
              <a:t> tool and among the most widely used for analyzing network traffics. </a:t>
            </a:r>
          </a:p>
          <a:p>
            <a:pPr algn="just"/>
            <a:r>
              <a:rPr lang="en-US" dirty="0" smtClean="0"/>
              <a:t>Argus is an acronym for Audit Record Generation and Utilization System. </a:t>
            </a:r>
          </a:p>
          <a:p>
            <a:pPr algn="just"/>
            <a:r>
              <a:rPr lang="en-US" dirty="0" smtClean="0"/>
              <a:t>It is designed for conducting an in-depth analysis of the data communicated over a network.</a:t>
            </a:r>
          </a:p>
          <a:p>
            <a:pPr algn="just"/>
            <a:r>
              <a:rPr lang="en-US" b="1" dirty="0" smtClean="0"/>
              <a:t>Argus</a:t>
            </a:r>
          </a:p>
          <a:p>
            <a:pPr algn="just"/>
            <a:r>
              <a:rPr lang="en-US" dirty="0" smtClean="0"/>
              <a:t>Argus is an open-source </a:t>
            </a:r>
            <a:r>
              <a:rPr lang="en-US" dirty="0" err="1" smtClean="0"/>
              <a:t>cybersecurity</a:t>
            </a:r>
            <a:r>
              <a:rPr lang="en-US" dirty="0" smtClean="0"/>
              <a:t> tool and among the most widely used for analyzing network traffics. </a:t>
            </a:r>
          </a:p>
          <a:p>
            <a:pPr algn="just"/>
            <a:r>
              <a:rPr lang="en-US" dirty="0" smtClean="0"/>
              <a:t>Argus is an acronym for Audit Record Generation and Utilization System. </a:t>
            </a:r>
          </a:p>
          <a:p>
            <a:pPr algn="just"/>
            <a:r>
              <a:rPr lang="en-US" dirty="0" smtClean="0"/>
              <a:t>It is designed for conducting an in-depth analysis of the data communicated over a network.</a:t>
            </a:r>
          </a:p>
          <a:p>
            <a:pPr algn="just"/>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r>
              <a:rPr lang="en-US" b="1" dirty="0" err="1" smtClean="0"/>
              <a:t>Nagios</a:t>
            </a:r>
            <a:endParaRPr lang="en-US" b="1" dirty="0" smtClean="0"/>
          </a:p>
          <a:p>
            <a:r>
              <a:rPr lang="en-US" dirty="0" err="1" smtClean="0"/>
              <a:t>Nagios</a:t>
            </a:r>
            <a:r>
              <a:rPr lang="en-US" dirty="0" smtClean="0"/>
              <a:t> provides security experts with the ability to monitor networks and connected hosts and systems in real-time. The tool outputs an alert to users once it identifies security problems in a network.</a:t>
            </a:r>
          </a:p>
          <a:p>
            <a:r>
              <a:rPr lang="en-US" b="1" dirty="0" smtClean="0"/>
              <a:t>OSSEC</a:t>
            </a:r>
          </a:p>
          <a:p>
            <a:r>
              <a:rPr lang="en-US" dirty="0" smtClean="0"/>
              <a:t>OSSEC is an open-source </a:t>
            </a:r>
            <a:r>
              <a:rPr lang="en-US" dirty="0" err="1" smtClean="0"/>
              <a:t>cybersecurity</a:t>
            </a:r>
            <a:r>
              <a:rPr lang="en-US" dirty="0" smtClean="0"/>
              <a:t> tool for detecting intrusions in a network. It is capable of providing real-time analytics to users regarding the security events of a system.</a:t>
            </a:r>
          </a:p>
          <a:p>
            <a:r>
              <a:rPr lang="en-US" dirty="0" smtClean="0"/>
              <a:t>These include files, processes, logs, </a:t>
            </a:r>
            <a:r>
              <a:rPr lang="en-US" dirty="0" err="1" smtClean="0"/>
              <a:t>rootkits</a:t>
            </a:r>
            <a:r>
              <a:rPr lang="en-US" dirty="0" smtClean="0"/>
              <a:t>, and registries.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a:bodyPr>
          <a:lstStyle/>
          <a:p>
            <a:pPr algn="just"/>
            <a:r>
              <a:rPr lang="en-US" b="1" dirty="0"/>
              <a:t>1971</a:t>
            </a:r>
            <a:r>
              <a:rPr lang="en-US" dirty="0"/>
              <a:t> – John Draper, a phone </a:t>
            </a:r>
            <a:r>
              <a:rPr lang="en-US" dirty="0" err="1"/>
              <a:t>phreak</a:t>
            </a:r>
            <a:r>
              <a:rPr lang="en-US" dirty="0"/>
              <a:t>, discovers that a whistle given out as a prize in boxes of </a:t>
            </a:r>
            <a:r>
              <a:rPr lang="en-US" dirty="0" err="1"/>
              <a:t>Cap’n</a:t>
            </a:r>
            <a:r>
              <a:rPr lang="en-US" dirty="0"/>
              <a:t> Crunch Cereal produced the same tones as telephone switching computers of the time. Phone </a:t>
            </a:r>
            <a:r>
              <a:rPr lang="en-US" dirty="0" err="1"/>
              <a:t>phreak</a:t>
            </a:r>
            <a:r>
              <a:rPr lang="en-US" dirty="0"/>
              <a:t> is a term used to describe computer programmers obsessed with phone networks, the basis of modern day computer networking. </a:t>
            </a:r>
            <a:endParaRPr lang="en-US" dirty="0" smtClean="0"/>
          </a:p>
          <a:p>
            <a:pPr algn="just"/>
            <a:r>
              <a:rPr lang="en-US" dirty="0" smtClean="0"/>
              <a:t>He </a:t>
            </a:r>
            <a:r>
              <a:rPr lang="en-US" dirty="0"/>
              <a:t>built a “blue box” with the whistle that would allow him to make free long distance phone calls, and then published instruction on how to make it. The instances of wire fraud rose significantly.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fontScale="90000"/>
          </a:bodyPr>
          <a:lstStyle/>
          <a:p>
            <a:r>
              <a:rPr lang="en-US" b="1" dirty="0" err="1" smtClean="0"/>
              <a:t>Cybersecurity</a:t>
            </a:r>
            <a:r>
              <a:rPr lang="en-US" b="1" dirty="0" smtClean="0"/>
              <a:t> tools for detecting network intrusions</a:t>
            </a:r>
            <a:br>
              <a:rPr lang="en-US" b="1" dirty="0" smtClean="0"/>
            </a:br>
            <a:endParaRPr lang="en-US" dirty="0"/>
          </a:p>
        </p:txBody>
      </p:sp>
      <p:sp>
        <p:nvSpPr>
          <p:cNvPr id="3" name="Content Placeholder 2"/>
          <p:cNvSpPr>
            <a:spLocks noGrp="1"/>
          </p:cNvSpPr>
          <p:nvPr>
            <p:ph sz="quarter" idx="1"/>
          </p:nvPr>
        </p:nvSpPr>
        <p:spPr>
          <a:xfrm>
            <a:off x="457200" y="1143000"/>
            <a:ext cx="8001000" cy="5330952"/>
          </a:xfrm>
        </p:spPr>
        <p:txBody>
          <a:bodyPr>
            <a:normAutofit fontScale="92500" lnSpcReduction="20000"/>
          </a:bodyPr>
          <a:lstStyle/>
          <a:p>
            <a:pPr algn="just"/>
            <a:r>
              <a:rPr lang="en-US" b="1" dirty="0" smtClean="0"/>
              <a:t>Snort</a:t>
            </a:r>
            <a:endParaRPr lang="en-US" dirty="0" smtClean="0"/>
          </a:p>
          <a:p>
            <a:pPr algn="just"/>
            <a:r>
              <a:rPr lang="en-US" dirty="0" smtClean="0"/>
              <a:t>The application is an open-source network intrusion detection and prevention system tool. </a:t>
            </a:r>
          </a:p>
          <a:p>
            <a:pPr algn="just"/>
            <a:r>
              <a:rPr lang="en-US" dirty="0" smtClean="0"/>
              <a:t>It is used to analyze network traffic to identify instances of attempted intrusions. </a:t>
            </a:r>
          </a:p>
          <a:p>
            <a:pPr algn="just"/>
            <a:r>
              <a:rPr lang="en-US" dirty="0" smtClean="0"/>
              <a:t>The embedded intrusion and detection tools capture network traffic and analyze it by comparing it to a database containing previously recorded attack profiles. </a:t>
            </a:r>
          </a:p>
          <a:p>
            <a:pPr algn="just"/>
            <a:r>
              <a:rPr lang="en-US" b="1" dirty="0" err="1" smtClean="0"/>
              <a:t>Acunetix</a:t>
            </a:r>
            <a:endParaRPr lang="en-US" b="1" dirty="0" smtClean="0"/>
          </a:p>
          <a:p>
            <a:pPr algn="just"/>
            <a:r>
              <a:rPr lang="en-US" dirty="0" smtClean="0"/>
              <a:t>More often than not, organizations fear that cybercriminals may directly execute attacks through </a:t>
            </a:r>
            <a:r>
              <a:rPr lang="en-US" u="sng" dirty="0" smtClean="0">
                <a:hlinkClick r:id="rId2"/>
              </a:rPr>
              <a:t>social engineering</a:t>
            </a:r>
            <a:r>
              <a:rPr lang="en-US" dirty="0" smtClean="0"/>
              <a:t> attacks, internal threats, or through the implemented firewalls. </a:t>
            </a:r>
          </a:p>
          <a:p>
            <a:pPr algn="just"/>
            <a:r>
              <a:rPr lang="en-US" dirty="0" smtClean="0"/>
              <a:t>The organizations may not consider focusing on security operations on web-based apps such as login pages, online forms, and shopping carts. </a:t>
            </a:r>
          </a:p>
          <a:p>
            <a:pPr algn="just"/>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467600" cy="5864352"/>
          </a:xfrm>
        </p:spPr>
        <p:txBody>
          <a:bodyPr>
            <a:normAutofit lnSpcReduction="10000"/>
          </a:bodyPr>
          <a:lstStyle/>
          <a:p>
            <a:pPr algn="just"/>
            <a:r>
              <a:rPr lang="en-US" b="1" dirty="0" err="1" smtClean="0"/>
              <a:t>Forcepoint</a:t>
            </a:r>
            <a:endParaRPr lang="en-US" b="1" dirty="0" smtClean="0"/>
          </a:p>
          <a:p>
            <a:pPr algn="just"/>
            <a:r>
              <a:rPr lang="en-US" dirty="0" smtClean="0"/>
              <a:t>Network and security </a:t>
            </a:r>
            <a:r>
              <a:rPr lang="en-US" dirty="0" err="1" smtClean="0"/>
              <a:t>admins</a:t>
            </a:r>
            <a:r>
              <a:rPr lang="en-US" dirty="0" smtClean="0"/>
              <a:t> use </a:t>
            </a:r>
            <a:r>
              <a:rPr lang="en-US" dirty="0" err="1" smtClean="0"/>
              <a:t>Forcepoint</a:t>
            </a:r>
            <a:r>
              <a:rPr lang="en-US" dirty="0" smtClean="0"/>
              <a:t> to customize SD-Wan such that users are restricted from accessing specific resource contents. </a:t>
            </a:r>
          </a:p>
          <a:p>
            <a:pPr algn="just"/>
            <a:r>
              <a:rPr lang="en-US" dirty="0" smtClean="0"/>
              <a:t>The customizations are also used to block attempted exploits or intrusions.</a:t>
            </a:r>
          </a:p>
          <a:p>
            <a:pPr algn="just"/>
            <a:r>
              <a:rPr lang="en-US" b="1" dirty="0" smtClean="0"/>
              <a:t>GFI </a:t>
            </a:r>
            <a:r>
              <a:rPr lang="en-US" b="1" dirty="0" err="1" smtClean="0"/>
              <a:t>LanGuard</a:t>
            </a:r>
            <a:endParaRPr lang="en-US" b="1" dirty="0" smtClean="0"/>
          </a:p>
          <a:p>
            <a:pPr algn="just"/>
            <a:r>
              <a:rPr lang="en-US" dirty="0" smtClean="0"/>
              <a:t>GFI </a:t>
            </a:r>
            <a:r>
              <a:rPr lang="en-US" dirty="0" err="1" smtClean="0"/>
              <a:t>LanGuard</a:t>
            </a:r>
            <a:r>
              <a:rPr lang="en-US" dirty="0" smtClean="0"/>
              <a:t> is a </a:t>
            </a:r>
            <a:r>
              <a:rPr lang="en-US" dirty="0" err="1" smtClean="0"/>
              <a:t>cybersecurity</a:t>
            </a:r>
            <a:r>
              <a:rPr lang="en-US" dirty="0" smtClean="0"/>
              <a:t> tool used to continuously monitor networks, scan for vulnerabilities, and apply patches where possible. </a:t>
            </a:r>
            <a:endParaRPr lang="en-US" smtClean="0"/>
          </a:p>
          <a:p>
            <a:pPr algn="just"/>
            <a:r>
              <a:rPr lang="en-US" smtClean="0"/>
              <a:t>The </a:t>
            </a:r>
            <a:r>
              <a:rPr lang="en-US" dirty="0" smtClean="0"/>
              <a:t>tool is among the few </a:t>
            </a:r>
            <a:r>
              <a:rPr lang="en-US" dirty="0" err="1" smtClean="0"/>
              <a:t>cybersecurity</a:t>
            </a:r>
            <a:r>
              <a:rPr lang="en-US" dirty="0" smtClean="0"/>
              <a:t> networks that demonstrate an organization’s commitment to security compliance when applied in network security</a:t>
            </a:r>
          </a:p>
          <a:p>
            <a:pPr algn="just"/>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en-US" dirty="0"/>
              <a:t>computer crime scene</a:t>
            </a:r>
            <a:endParaRPr lang="en-US" dirty="0"/>
          </a:p>
        </p:txBody>
      </p:sp>
      <p:sp>
        <p:nvSpPr>
          <p:cNvPr id="3" name="Content Placeholder 2"/>
          <p:cNvSpPr>
            <a:spLocks noGrp="1"/>
          </p:cNvSpPr>
          <p:nvPr>
            <p:ph sz="quarter" idx="1"/>
          </p:nvPr>
        </p:nvSpPr>
        <p:spPr>
          <a:xfrm>
            <a:off x="457200" y="1219200"/>
            <a:ext cx="7467600" cy="5254752"/>
          </a:xfrm>
        </p:spPr>
        <p:txBody>
          <a:bodyPr/>
          <a:lstStyle/>
          <a:p>
            <a:pPr algn="just"/>
            <a:r>
              <a:rPr lang="en-US" dirty="0"/>
              <a:t>A computer crime scene, also known as a digital crime scene or cybercrime scene, refers to the location where a cybercrime has taken place</a:t>
            </a:r>
            <a:r>
              <a:rPr lang="en-US" dirty="0" smtClean="0"/>
              <a:t>.</a:t>
            </a:r>
          </a:p>
          <a:p>
            <a:pPr algn="just"/>
            <a:r>
              <a:rPr lang="en-US" b="1" dirty="0"/>
              <a:t>Digital </a:t>
            </a:r>
            <a:r>
              <a:rPr lang="en-US" b="1" dirty="0" smtClean="0"/>
              <a:t>Evidence: </a:t>
            </a:r>
            <a:r>
              <a:rPr lang="en-US" dirty="0" smtClean="0"/>
              <a:t>The </a:t>
            </a:r>
            <a:r>
              <a:rPr lang="en-US" dirty="0"/>
              <a:t>evidence could include log files, emails, chat conversations, documents, images, videos, or malware</a:t>
            </a:r>
            <a:r>
              <a:rPr lang="en-US" dirty="0" smtClean="0"/>
              <a:t>.</a:t>
            </a:r>
          </a:p>
          <a:p>
            <a:pPr algn="just"/>
            <a:r>
              <a:rPr lang="en-US" b="1" dirty="0"/>
              <a:t>Data </a:t>
            </a:r>
            <a:r>
              <a:rPr lang="en-US" b="1" dirty="0" smtClean="0"/>
              <a:t>Preservation: </a:t>
            </a:r>
            <a:r>
              <a:rPr lang="en-US" dirty="0" smtClean="0"/>
              <a:t>Investigators </a:t>
            </a:r>
            <a:r>
              <a:rPr lang="en-US" dirty="0"/>
              <a:t>need to ensure that no changes or alterations occur to the data during the investigation process. </a:t>
            </a:r>
            <a:endParaRPr lang="en-US" dirty="0" smtClean="0"/>
          </a:p>
          <a:p>
            <a:pPr algn="just"/>
            <a:r>
              <a:rPr lang="en-US" b="1" dirty="0"/>
              <a:t>Forensic </a:t>
            </a:r>
            <a:r>
              <a:rPr lang="en-US" b="1" dirty="0" smtClean="0"/>
              <a:t>Analysis: </a:t>
            </a:r>
            <a:r>
              <a:rPr lang="en-US" dirty="0" smtClean="0"/>
              <a:t>Computer </a:t>
            </a:r>
            <a:r>
              <a:rPr lang="en-US" dirty="0"/>
              <a:t>forensic experts analyze the digital evidence to reconstruct events, identify the nature of the cybercrime, and determine the </a:t>
            </a:r>
            <a:r>
              <a:rPr lang="en-US" dirty="0" smtClean="0"/>
              <a:t>proper </a:t>
            </a:r>
            <a:r>
              <a:rPr lang="en-US" dirty="0"/>
              <a:t>actions. </a:t>
            </a:r>
            <a:endParaRPr lang="en-US" b="1" dirty="0"/>
          </a:p>
        </p:txBody>
      </p:sp>
    </p:spTree>
    <p:extLst>
      <p:ext uri="{BB962C8B-B14F-4D97-AF65-F5344CB8AC3E}">
        <p14:creationId xmlns:p14="http://schemas.microsoft.com/office/powerpoint/2010/main" val="1647661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924800" cy="5940552"/>
          </a:xfrm>
        </p:spPr>
        <p:txBody>
          <a:bodyPr/>
          <a:lstStyle/>
          <a:p>
            <a:pPr algn="just"/>
            <a:r>
              <a:rPr lang="en-US" b="1" dirty="0"/>
              <a:t>Chain of Custody: </a:t>
            </a:r>
            <a:r>
              <a:rPr lang="en-US" dirty="0" smtClean="0"/>
              <a:t>The documenting </a:t>
            </a:r>
            <a:r>
              <a:rPr lang="en-US" dirty="0"/>
              <a:t>every person who handles the evidence, from its discovery to its presentation in court, to ensure its admissibility and authenticity</a:t>
            </a:r>
            <a:r>
              <a:rPr lang="en-US" dirty="0" smtClean="0"/>
              <a:t>.</a:t>
            </a:r>
          </a:p>
          <a:p>
            <a:pPr algn="just"/>
            <a:r>
              <a:rPr lang="en-US" b="1" dirty="0"/>
              <a:t>Collaboration: </a:t>
            </a:r>
            <a:r>
              <a:rPr lang="en-US" dirty="0"/>
              <a:t>Investigating computer crime scenes often requires collaboration between law enforcement agencies, computer forensic specialists, and sometimes private </a:t>
            </a:r>
            <a:r>
              <a:rPr lang="en-US" dirty="0" smtClean="0"/>
              <a:t>cyber security </a:t>
            </a:r>
            <a:r>
              <a:rPr lang="en-US" dirty="0"/>
              <a:t>firms</a:t>
            </a:r>
            <a:r>
              <a:rPr lang="en-US" dirty="0" smtClean="0"/>
              <a:t>.</a:t>
            </a:r>
          </a:p>
          <a:p>
            <a:pPr algn="just"/>
            <a:r>
              <a:rPr lang="en-US" b="1" dirty="0"/>
              <a:t>Legal Considerations: </a:t>
            </a:r>
            <a:r>
              <a:rPr lang="en-US" dirty="0"/>
              <a:t>Investigators must follow legal procedures and obtain proper warrants or permissions to access and analyze digital </a:t>
            </a:r>
            <a:r>
              <a:rPr lang="en-US" dirty="0" smtClean="0"/>
              <a:t>evidence.</a:t>
            </a:r>
          </a:p>
          <a:p>
            <a:pPr algn="just"/>
            <a:r>
              <a:rPr lang="en-US" b="1" dirty="0"/>
              <a:t>Reporting: </a:t>
            </a:r>
            <a:r>
              <a:rPr lang="en-US" dirty="0"/>
              <a:t>The findings and analysis from the computer crime scene investigation are documented in a comprehensive report that may be used in court proceedings.</a:t>
            </a:r>
            <a:endParaRPr lang="en-US" b="1" dirty="0"/>
          </a:p>
        </p:txBody>
      </p:sp>
    </p:spTree>
    <p:extLst>
      <p:ext uri="{BB962C8B-B14F-4D97-AF65-F5344CB8AC3E}">
        <p14:creationId xmlns:p14="http://schemas.microsoft.com/office/powerpoint/2010/main" val="2097075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Cyber-crime </a:t>
            </a:r>
            <a:r>
              <a:rPr lang="en-US" dirty="0"/>
              <a:t>scene investigation (CSI)</a:t>
            </a:r>
            <a:endParaRPr lang="en-US" dirty="0"/>
          </a:p>
        </p:txBody>
      </p:sp>
      <p:sp>
        <p:nvSpPr>
          <p:cNvPr id="3" name="Content Placeholder 2"/>
          <p:cNvSpPr>
            <a:spLocks noGrp="1"/>
          </p:cNvSpPr>
          <p:nvPr>
            <p:ph sz="quarter" idx="1"/>
          </p:nvPr>
        </p:nvSpPr>
        <p:spPr/>
        <p:txBody>
          <a:bodyPr/>
          <a:lstStyle/>
          <a:p>
            <a:pPr algn="just"/>
            <a:r>
              <a:rPr lang="en-US" dirty="0"/>
              <a:t>"CSI" stands for "Crime Scene Investigation," and in the context of </a:t>
            </a:r>
            <a:r>
              <a:rPr lang="en-US" dirty="0" smtClean="0"/>
              <a:t>cyber security, </a:t>
            </a:r>
            <a:r>
              <a:rPr lang="en-US" dirty="0"/>
              <a:t>it is often used colloquially to describe digital forensics and cyber incident response activities</a:t>
            </a:r>
            <a:r>
              <a:rPr lang="en-US" dirty="0" smtClean="0"/>
              <a:t>.</a:t>
            </a:r>
          </a:p>
          <a:p>
            <a:pPr algn="just"/>
            <a:r>
              <a:rPr lang="en-US" b="1" dirty="0"/>
              <a:t>Digital Forensics: </a:t>
            </a:r>
            <a:r>
              <a:rPr lang="en-US" dirty="0"/>
              <a:t>The collection, preservation, analysis, and presentation of digital evidence from computers, servers, networks, mobile devices, and other electronic media to identify, investigate, and prove cybercrime </a:t>
            </a:r>
            <a:r>
              <a:rPr lang="en-US" dirty="0" smtClean="0"/>
              <a:t>incidents.</a:t>
            </a:r>
          </a:p>
          <a:p>
            <a:pPr algn="just"/>
            <a:r>
              <a:rPr lang="en-US" b="1" dirty="0"/>
              <a:t>Incident Response: </a:t>
            </a:r>
            <a:r>
              <a:rPr lang="en-US" dirty="0"/>
              <a:t>This involves investigating the incident's cause, understanding its impact, and taking steps to prevent future occurrences.</a:t>
            </a:r>
            <a:endParaRPr lang="en-US" b="1" dirty="0"/>
          </a:p>
        </p:txBody>
      </p:sp>
    </p:spTree>
    <p:extLst>
      <p:ext uri="{BB962C8B-B14F-4D97-AF65-F5344CB8AC3E}">
        <p14:creationId xmlns:p14="http://schemas.microsoft.com/office/powerpoint/2010/main" val="1689497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7848600" cy="5864352"/>
          </a:xfrm>
        </p:spPr>
        <p:txBody>
          <a:bodyPr/>
          <a:lstStyle/>
          <a:p>
            <a:pPr algn="just"/>
            <a:r>
              <a:rPr lang="en-US" b="1" dirty="0" smtClean="0"/>
              <a:t>Cybercrime Investigation: </a:t>
            </a:r>
            <a:r>
              <a:rPr lang="en-US" dirty="0" smtClean="0"/>
              <a:t>Investigating </a:t>
            </a:r>
            <a:r>
              <a:rPr lang="en-US" dirty="0"/>
              <a:t>various types of cybercrimes, such as hacking, data breaches, malware attacks, phishing, identity theft, and cyber fraud</a:t>
            </a:r>
            <a:r>
              <a:rPr lang="en-US" dirty="0" smtClean="0"/>
              <a:t>.</a:t>
            </a:r>
          </a:p>
          <a:p>
            <a:pPr algn="just"/>
            <a:r>
              <a:rPr lang="en-US" b="1" dirty="0"/>
              <a:t>Malware Analysis: </a:t>
            </a:r>
            <a:r>
              <a:rPr lang="en-US" dirty="0"/>
              <a:t>Analyzing and dissecting malicious software to understand its behavior, capabilities, and potential impact on systems</a:t>
            </a:r>
            <a:r>
              <a:rPr lang="en-US" dirty="0" smtClean="0"/>
              <a:t>.</a:t>
            </a:r>
          </a:p>
          <a:p>
            <a:pPr algn="just"/>
            <a:r>
              <a:rPr lang="en-US" b="1" dirty="0"/>
              <a:t>Network Forensics: </a:t>
            </a:r>
            <a:r>
              <a:rPr lang="en-US" dirty="0"/>
              <a:t>Examining network traffic and logs to identify suspicious activities and trace the source and scope of cyber attacks</a:t>
            </a:r>
            <a:r>
              <a:rPr lang="en-US" dirty="0" smtClean="0"/>
              <a:t>.</a:t>
            </a:r>
          </a:p>
          <a:p>
            <a:pPr algn="just"/>
            <a:r>
              <a:rPr lang="en-US" b="1" dirty="0"/>
              <a:t>Cyber Threat Intelligence</a:t>
            </a:r>
            <a:r>
              <a:rPr lang="en-US" b="1" dirty="0" smtClean="0"/>
              <a:t>: </a:t>
            </a:r>
            <a:r>
              <a:rPr lang="en-US" dirty="0"/>
              <a:t>Gathering and analyzing data to understand the latest cyber threats, tactics, techniques, and procedures used by malicious actors.</a:t>
            </a:r>
            <a:endParaRPr lang="en-US" b="1" dirty="0"/>
          </a:p>
        </p:txBody>
      </p:sp>
    </p:spTree>
    <p:extLst>
      <p:ext uri="{BB962C8B-B14F-4D97-AF65-F5344CB8AC3E}">
        <p14:creationId xmlns:p14="http://schemas.microsoft.com/office/powerpoint/2010/main" val="167965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fontScale="92500" lnSpcReduction="20000"/>
          </a:bodyPr>
          <a:lstStyle/>
          <a:p>
            <a:pPr algn="just"/>
            <a:r>
              <a:rPr lang="en-US" b="1" dirty="0"/>
              <a:t>1973</a:t>
            </a:r>
            <a:r>
              <a:rPr lang="en-US" dirty="0"/>
              <a:t> – A teller at a local New York bank used a computer to embezzle over $2 million dollars</a:t>
            </a:r>
            <a:r>
              <a:rPr lang="en-US" dirty="0" smtClean="0"/>
              <a:t>.</a:t>
            </a:r>
          </a:p>
          <a:p>
            <a:pPr algn="just"/>
            <a:r>
              <a:rPr lang="en-US" b="1" dirty="0"/>
              <a:t>1978</a:t>
            </a:r>
            <a:r>
              <a:rPr lang="en-US" dirty="0"/>
              <a:t> – The first electronic bulletin board system came online and quickly became a preferred method of communication for the cyber world. </a:t>
            </a:r>
            <a:endParaRPr lang="en-US" dirty="0" smtClean="0"/>
          </a:p>
          <a:p>
            <a:pPr algn="just"/>
            <a:r>
              <a:rPr lang="en-US" dirty="0" smtClean="0"/>
              <a:t>It </a:t>
            </a:r>
            <a:r>
              <a:rPr lang="en-US" dirty="0"/>
              <a:t>allowed fast, free exchange of knowledge including tips and tricks for hacking into computer networks</a:t>
            </a:r>
            <a:r>
              <a:rPr lang="en-US" dirty="0" smtClean="0"/>
              <a:t>.</a:t>
            </a:r>
          </a:p>
          <a:p>
            <a:pPr algn="just"/>
            <a:r>
              <a:rPr lang="en-US" b="1" dirty="0"/>
              <a:t>1981</a:t>
            </a:r>
            <a:r>
              <a:rPr lang="en-US" dirty="0"/>
              <a:t> – Ian Murphy, known as Captain Zap to his fans, was the first person convicted of a cyber crime</a:t>
            </a:r>
            <a:r>
              <a:rPr lang="en-US" dirty="0" smtClean="0"/>
              <a:t>.</a:t>
            </a:r>
          </a:p>
          <a:p>
            <a:pPr algn="just"/>
            <a:r>
              <a:rPr lang="en-US" dirty="0" smtClean="0"/>
              <a:t> </a:t>
            </a:r>
            <a:r>
              <a:rPr lang="en-US" dirty="0"/>
              <a:t>He hacked into the AT&amp;T network and changed the internal clock to charge off-hours rates at peak times. </a:t>
            </a:r>
            <a:endParaRPr lang="en-US" dirty="0" smtClean="0"/>
          </a:p>
          <a:p>
            <a:pPr algn="just"/>
            <a:r>
              <a:rPr lang="en-US" dirty="0" smtClean="0"/>
              <a:t>He </a:t>
            </a:r>
            <a:r>
              <a:rPr lang="en-US" dirty="0"/>
              <a:t>received 1,000 hours of community service and 2.5 years of probation, a mere slap on the wrist compared to today’s penalties, and was the inspiration for the movie </a:t>
            </a:r>
            <a:r>
              <a:rPr lang="en-US" i="1" dirty="0"/>
              <a:t>Sneakers</a:t>
            </a:r>
            <a:r>
              <a:rPr lang="en-US" dirty="0" smtClean="0"/>
              <a:t>.</a:t>
            </a:r>
            <a:r>
              <a:rPr lang="en-US" b="1" dirty="0" smtClean="0"/>
              <a:t> </a:t>
            </a:r>
          </a:p>
          <a:p>
            <a:pPr algn="just"/>
            <a:r>
              <a:rPr lang="en-US" b="1" dirty="0" smtClean="0"/>
              <a:t>1982</a:t>
            </a:r>
            <a:r>
              <a:rPr lang="en-US" dirty="0" smtClean="0"/>
              <a:t> – Elk Cloner, a virus, is written as a joke by a 15 year old kid. It is one of the first known viruses to leave its original operating system and spread in the “wild”. It attacked Apple II operating systems and spread by floppy disk.</a:t>
            </a:r>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Autofit/>
          </a:bodyPr>
          <a:lstStyle/>
          <a:p>
            <a:r>
              <a:rPr lang="en-US" sz="2000" b="1" dirty="0" smtClean="0"/>
              <a:t>1983</a:t>
            </a:r>
            <a:r>
              <a:rPr lang="en-US" sz="2000" dirty="0"/>
              <a:t> – The movie War Games is released and brings hacking to the mainstream. The movie depicts a teenage boy who hacks into a government computer system through a back door and nearly brings the world to World War III.</a:t>
            </a:r>
          </a:p>
          <a:p>
            <a:r>
              <a:rPr lang="en-US" sz="2000" b="1" dirty="0"/>
              <a:t>1986</a:t>
            </a:r>
            <a:r>
              <a:rPr lang="en-US" sz="2000" dirty="0"/>
              <a:t> – Congress passes the Computer Fraud and Abuse Act, making hacking and theft illegal.</a:t>
            </a:r>
          </a:p>
          <a:p>
            <a:r>
              <a:rPr lang="en-US" sz="2000" b="1" dirty="0"/>
              <a:t>1988</a:t>
            </a:r>
            <a:r>
              <a:rPr lang="en-US" sz="2000" dirty="0"/>
              <a:t> – Robert T. Morris </a:t>
            </a:r>
            <a:r>
              <a:rPr lang="en-US" sz="2000" dirty="0" err="1"/>
              <a:t>jr</a:t>
            </a:r>
            <a:r>
              <a:rPr lang="en-US" sz="2000" dirty="0"/>
              <a:t>., a graduate student at Cornell, released a self-replicating worm onto the Defense Department’s APRANET. </a:t>
            </a:r>
            <a:endParaRPr lang="en-US" sz="2000" dirty="0" smtClean="0"/>
          </a:p>
          <a:p>
            <a:r>
              <a:rPr lang="en-US" sz="2000" dirty="0" smtClean="0"/>
              <a:t>ARPANET </a:t>
            </a:r>
            <a:r>
              <a:rPr lang="en-US" sz="2000" dirty="0"/>
              <a:t>is the precursor to the Internet as we know it today. The worm gets out of hand, infects more than 600,000 networked computers and lands Mr. Morris with a $10,000 fine and 3 years probation, another slap on the wrist.</a:t>
            </a:r>
          </a:p>
          <a:p>
            <a:r>
              <a:rPr lang="en-US" sz="2000" b="1" dirty="0" smtClean="0"/>
              <a:t>1989</a:t>
            </a:r>
            <a:r>
              <a:rPr lang="en-US" sz="2000" dirty="0" smtClean="0"/>
              <a:t> – The first large-scale case of </a:t>
            </a:r>
            <a:r>
              <a:rPr lang="en-US" sz="2000" dirty="0" err="1" smtClean="0"/>
              <a:t>ransomware</a:t>
            </a:r>
            <a:r>
              <a:rPr lang="en-US" sz="2000" dirty="0" smtClean="0"/>
              <a:t> is reported. The virus posed as a quiz on the AIDS virus and, once downloaded, held computer data hostage for $500.</a:t>
            </a:r>
          </a:p>
          <a:p>
            <a:r>
              <a:rPr lang="en-US" sz="2000" dirty="0" smtClean="0"/>
              <a:t> At the same time another group is arrested stealing US government and private sector data and selling it to the KGB.</a:t>
            </a:r>
          </a:p>
          <a:p>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Autofit/>
          </a:bodyPr>
          <a:lstStyle/>
          <a:p>
            <a:r>
              <a:rPr lang="en-US" sz="2000" b="1" dirty="0" smtClean="0"/>
              <a:t>1990</a:t>
            </a:r>
            <a:r>
              <a:rPr lang="en-US" sz="2000" dirty="0"/>
              <a:t> – The Legion Of Doom and Masters Of Deception, two cyber-based gangs, engage in online warfare. </a:t>
            </a:r>
            <a:endParaRPr lang="en-US" sz="2000" dirty="0" smtClean="0"/>
          </a:p>
          <a:p>
            <a:r>
              <a:rPr lang="en-US" sz="2000" dirty="0" smtClean="0"/>
              <a:t>They </a:t>
            </a:r>
            <a:r>
              <a:rPr lang="en-US" sz="2000" dirty="0"/>
              <a:t>actively block each other’s connections, hack into computers and steal data. These two groups were large-scale phone </a:t>
            </a:r>
            <a:r>
              <a:rPr lang="en-US" sz="2000" dirty="0" err="1"/>
              <a:t>phreaks</a:t>
            </a:r>
            <a:r>
              <a:rPr lang="en-US" sz="2000" dirty="0"/>
              <a:t> famous for numerous hacks into telephone mainframe infrastructure. </a:t>
            </a:r>
            <a:endParaRPr lang="en-US" sz="2000" dirty="0" smtClean="0"/>
          </a:p>
          <a:p>
            <a:r>
              <a:rPr lang="en-US" sz="2000" dirty="0" smtClean="0"/>
              <a:t>The </a:t>
            </a:r>
            <a:r>
              <a:rPr lang="en-US" sz="2000" dirty="0"/>
              <a:t>proliferation of the two groups, along with other cyber gangs, led to an FBI sting cracking down on BBS’s promoting credit card theft and wire fraud.</a:t>
            </a:r>
          </a:p>
          <a:p>
            <a:r>
              <a:rPr lang="en-US" sz="2000" b="1" dirty="0"/>
              <a:t>1993</a:t>
            </a:r>
            <a:r>
              <a:rPr lang="en-US" sz="2000" dirty="0"/>
              <a:t> – Kevin </a:t>
            </a:r>
            <a:r>
              <a:rPr lang="en-US" sz="2000" dirty="0" err="1"/>
              <a:t>Poulson</a:t>
            </a:r>
            <a:r>
              <a:rPr lang="en-US" sz="2000" dirty="0"/>
              <a:t> is caught and convicted for hacking into the phone systems. He took control of all phone lines going into an LA radio station in order to guarantee winning a call-in contest</a:t>
            </a:r>
            <a:r>
              <a:rPr lang="en-US" sz="2000" dirty="0" smtClean="0"/>
              <a:t>.</a:t>
            </a:r>
          </a:p>
          <a:p>
            <a:r>
              <a:rPr lang="en-US" sz="2000" dirty="0" smtClean="0"/>
              <a:t> </a:t>
            </a:r>
            <a:r>
              <a:rPr lang="en-US" sz="2000" dirty="0"/>
              <a:t>At one point he was featured on America’s Most Wanted, when the phone lines for that show went mysteriously silent. </a:t>
            </a:r>
            <a:endParaRPr lang="en-US" sz="2000" dirty="0" smtClean="0"/>
          </a:p>
          <a:p>
            <a:r>
              <a:rPr lang="en-US" sz="2000" dirty="0" smtClean="0"/>
              <a:t>When </a:t>
            </a:r>
            <a:r>
              <a:rPr lang="en-US" sz="2000" dirty="0"/>
              <a:t>the FBI began their search he went on the run but was eventually caught. He was sentenced to 5 years in Federal penitentiary and was the first to have a ban on Internet use included in his sentence.</a:t>
            </a:r>
          </a:p>
          <a:p>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8229600" cy="5592763"/>
          </a:xfrm>
        </p:spPr>
        <p:txBody>
          <a:bodyPr>
            <a:normAutofit fontScale="77500" lnSpcReduction="20000"/>
          </a:bodyPr>
          <a:lstStyle/>
          <a:p>
            <a:pPr algn="just"/>
            <a:r>
              <a:rPr lang="en-US" b="1" dirty="0"/>
              <a:t>1994</a:t>
            </a:r>
            <a:r>
              <a:rPr lang="en-US" dirty="0"/>
              <a:t> – The World Wide Web is launched, allowing black hat hackers to move their product info from the old bulletin board systems to their very own websites. </a:t>
            </a:r>
            <a:endParaRPr lang="en-US" dirty="0" smtClean="0"/>
          </a:p>
          <a:p>
            <a:pPr algn="just"/>
            <a:r>
              <a:rPr lang="en-US" dirty="0" smtClean="0"/>
              <a:t>A </a:t>
            </a:r>
            <a:r>
              <a:rPr lang="en-US" dirty="0"/>
              <a:t>student in the UK uses the information to hack into Korea’s nuclear program, NASA and other US agencies using only a Commodore Amiga personal computer and a “</a:t>
            </a:r>
            <a:r>
              <a:rPr lang="en-US" dirty="0" err="1"/>
              <a:t>blueboxing</a:t>
            </a:r>
            <a:r>
              <a:rPr lang="en-US" dirty="0"/>
              <a:t>” program found online.</a:t>
            </a:r>
          </a:p>
          <a:p>
            <a:pPr algn="just"/>
            <a:r>
              <a:rPr lang="en-US" b="1" dirty="0"/>
              <a:t>1995</a:t>
            </a:r>
            <a:r>
              <a:rPr lang="en-US" dirty="0"/>
              <a:t> – Macro-viruses appear. Macro-viruses are viruses written in computer languages embedded within applications. </a:t>
            </a:r>
            <a:endParaRPr lang="en-US" dirty="0" smtClean="0"/>
          </a:p>
          <a:p>
            <a:pPr algn="just"/>
            <a:r>
              <a:rPr lang="en-US" dirty="0" smtClean="0"/>
              <a:t>These </a:t>
            </a:r>
            <a:r>
              <a:rPr lang="en-US" dirty="0"/>
              <a:t>macros run when the application is opened, such as word processing or spreadsheet documents, and are an easy way for hackers to deliver malware. </a:t>
            </a:r>
            <a:endParaRPr lang="en-US" dirty="0" smtClean="0"/>
          </a:p>
          <a:p>
            <a:r>
              <a:rPr lang="en-US" dirty="0" smtClean="0"/>
              <a:t>This </a:t>
            </a:r>
            <a:r>
              <a:rPr lang="en-US" dirty="0"/>
              <a:t>is why opening unknown email attachments can be very risky. Macro-viruses are still hard to detect and are a leading cause of computer infection</a:t>
            </a:r>
            <a:r>
              <a:rPr lang="en-US" dirty="0" smtClean="0"/>
              <a:t>.</a:t>
            </a:r>
            <a:r>
              <a:rPr lang="en-US" b="1" dirty="0" smtClean="0"/>
              <a:t> </a:t>
            </a:r>
          </a:p>
          <a:p>
            <a:r>
              <a:rPr lang="en-US" b="1" dirty="0" smtClean="0"/>
              <a:t>1996</a:t>
            </a:r>
            <a:r>
              <a:rPr lang="en-US" dirty="0" smtClean="0"/>
              <a:t> – CIA Director John Deutsch testifies to Congress that foreign based organized crime rings were actively trying to hack US government and corporate networks. </a:t>
            </a:r>
          </a:p>
          <a:p>
            <a:r>
              <a:rPr lang="en-US" dirty="0" smtClean="0"/>
              <a:t>The US GAO announced that its files had been attacked by hackers at least 650,000 times, and that at least 60% of them were successful.</a:t>
            </a:r>
          </a:p>
          <a:p>
            <a:pPr algn="just"/>
            <a:endParaRPr lang="en-US" dirty="0"/>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Autofit/>
          </a:bodyPr>
          <a:lstStyle/>
          <a:p>
            <a:r>
              <a:rPr lang="en-US" sz="1900" b="1" dirty="0" smtClean="0"/>
              <a:t>1997</a:t>
            </a:r>
            <a:r>
              <a:rPr lang="en-US" sz="1900" dirty="0"/>
              <a:t> – The FBI reports that over 85% of US companies had been hacked, and most don’t even know it. </a:t>
            </a:r>
            <a:endParaRPr lang="en-US" sz="1900" dirty="0" smtClean="0"/>
          </a:p>
          <a:p>
            <a:r>
              <a:rPr lang="en-US" sz="1900" dirty="0" smtClean="0"/>
              <a:t>The </a:t>
            </a:r>
            <a:r>
              <a:rPr lang="en-US" sz="1900" dirty="0"/>
              <a:t>Chaos Computer Club hack Quicken software and are able to make financial transfers without the bank or the account holder knowing about it.</a:t>
            </a:r>
          </a:p>
          <a:p>
            <a:r>
              <a:rPr lang="en-US" sz="1900" b="1" dirty="0"/>
              <a:t>1999 </a:t>
            </a:r>
            <a:r>
              <a:rPr lang="en-US" sz="1900" dirty="0"/>
              <a:t>– The Melissa Virus is released. It becomes the most virulent computer infection to date and results in one of the first convictions for someone writing malware. </a:t>
            </a:r>
            <a:endParaRPr lang="en-US" sz="1900" dirty="0" smtClean="0"/>
          </a:p>
          <a:p>
            <a:r>
              <a:rPr lang="en-US" sz="1900" dirty="0" smtClean="0"/>
              <a:t>The </a:t>
            </a:r>
            <a:r>
              <a:rPr lang="en-US" sz="1900" dirty="0"/>
              <a:t>Melissa Virus was a macro-virus with the intention of taking over email accounts and sending out mass-mailings. </a:t>
            </a:r>
            <a:endParaRPr lang="en-US" sz="1900" dirty="0" smtClean="0"/>
          </a:p>
          <a:p>
            <a:r>
              <a:rPr lang="en-US" sz="1900" dirty="0" smtClean="0"/>
              <a:t>The </a:t>
            </a:r>
            <a:r>
              <a:rPr lang="en-US" sz="1900" dirty="0"/>
              <a:t>virus writer was accused of causing more than $80 million in damages to computer networks and sentenced to 5 years in prison.</a:t>
            </a:r>
          </a:p>
          <a:p>
            <a:r>
              <a:rPr lang="en-US" sz="1900" b="1" dirty="0" smtClean="0"/>
              <a:t>2000</a:t>
            </a:r>
            <a:r>
              <a:rPr lang="en-US" sz="1900" dirty="0" smtClean="0"/>
              <a:t> – The number and types of online attacks grows exponentially. Music retailer CD Universe is extorted for millions after its clients’ credit card information was published online. Denial of Service (</a:t>
            </a:r>
            <a:r>
              <a:rPr lang="en-US" sz="1900" dirty="0" err="1" smtClean="0"/>
              <a:t>DDoS</a:t>
            </a:r>
            <a:r>
              <a:rPr lang="en-US" sz="1900" dirty="0" smtClean="0"/>
              <a:t>) attacks are launched, numerous times, against AOL, Yahoo! </a:t>
            </a:r>
            <a:r>
              <a:rPr lang="en-US" sz="1900" dirty="0" err="1" smtClean="0"/>
              <a:t>Ebay</a:t>
            </a:r>
            <a:r>
              <a:rPr lang="en-US" sz="1900" dirty="0" smtClean="0"/>
              <a:t> and many others. Fake news causes shares of Emulex stock to crash nearly 50%. The I Love You Virus spreads across the Internet. Then President Clinton says he doesn’t use email to talk with his daughter because the technology isn’t secure.</a:t>
            </a:r>
          </a:p>
          <a:p>
            <a:endParaRPr lang="en-US" sz="19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387</TotalTime>
  <Words>2809</Words>
  <Application>Microsoft Office PowerPoint</Application>
  <PresentationFormat>On-screen Show (4:3)</PresentationFormat>
  <Paragraphs>255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Oriel</vt:lpstr>
      <vt:lpstr>Digital Crimes</vt:lpstr>
      <vt:lpstr> The origin of cybercrime </vt:lpstr>
      <vt:lpstr> The history of cybercrime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Types of Cyber Crime </vt:lpstr>
      <vt:lpstr>Cybercrimes against individuals </vt:lpstr>
      <vt:lpstr>Cybercrimes against organizations </vt:lpstr>
      <vt:lpstr>Cybercrimes against governments and nations </vt:lpstr>
      <vt:lpstr>Hacking </vt:lpstr>
      <vt:lpstr>Malware </vt:lpstr>
      <vt:lpstr>Identity Theft </vt:lpstr>
      <vt:lpstr>Social Engineering </vt:lpstr>
      <vt:lpstr>Software Piracy </vt:lpstr>
      <vt:lpstr>Denial-of-Service (DoS)</vt:lpstr>
      <vt:lpstr>Types of DoS Attacks </vt:lpstr>
      <vt:lpstr>PowerPoint Presentation</vt:lpstr>
      <vt:lpstr>PowerPoint Presentation</vt:lpstr>
      <vt:lpstr>PowerPoint Presentation</vt:lpstr>
      <vt:lpstr>How to Protect Yourself from DoS Attacks?</vt:lpstr>
      <vt:lpstr>PowerPoint Presentation</vt:lpstr>
      <vt:lpstr>   Cyber security tool: Penetration testing tools </vt:lpstr>
      <vt:lpstr>   Password auditing and packet sniffers cybersecurity tools </vt:lpstr>
      <vt:lpstr>PowerPoint Presentation</vt:lpstr>
      <vt:lpstr> Cybersecurity tools for network defense </vt:lpstr>
      <vt:lpstr>PowerPoint Presentation</vt:lpstr>
      <vt:lpstr>  Tools for scanning web vulnerabilities </vt:lpstr>
      <vt:lpstr>PowerPoint Presentation</vt:lpstr>
      <vt:lpstr>PowerPoint Presentation</vt:lpstr>
      <vt:lpstr>Encryption cybersecurity tools </vt:lpstr>
      <vt:lpstr>PowerPoint Presentation</vt:lpstr>
      <vt:lpstr>Tools for monitoring network security </vt:lpstr>
      <vt:lpstr>PowerPoint Presentation</vt:lpstr>
      <vt:lpstr>PowerPoint Presentation</vt:lpstr>
      <vt:lpstr>Cybersecurity tools for detecting network intrusions </vt:lpstr>
      <vt:lpstr>PowerPoint Presentation</vt:lpstr>
      <vt:lpstr>computer crime scene</vt:lpstr>
      <vt:lpstr>PowerPoint Presentation</vt:lpstr>
      <vt:lpstr>Cyber-crime scene investigation (CSI)</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Crimes</dc:title>
  <dc:creator>welcome</dc:creator>
  <cp:lastModifiedBy>welcome</cp:lastModifiedBy>
  <cp:revision>32</cp:revision>
  <dcterms:created xsi:type="dcterms:W3CDTF">2022-07-25T16:58:08Z</dcterms:created>
  <dcterms:modified xsi:type="dcterms:W3CDTF">2023-08-03T04:43:12Z</dcterms:modified>
</cp:coreProperties>
</file>