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91A39-41BA-49E3-8157-62C45B2CA96B}"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91A39-41BA-49E3-8157-62C45B2CA96B}"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91A39-41BA-49E3-8157-62C45B2CA96B}"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91A39-41BA-49E3-8157-62C45B2CA96B}"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91A39-41BA-49E3-8157-62C45B2CA96B}"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91A39-41BA-49E3-8157-62C45B2CA96B}"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91A39-41BA-49E3-8157-62C45B2CA96B}" type="datetimeFigureOut">
              <a:rPr lang="en-US" smtClean="0"/>
              <a:pPr/>
              <a:t>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91A39-41BA-49E3-8157-62C45B2CA96B}" type="datetimeFigureOut">
              <a:rPr lang="en-US" smtClean="0"/>
              <a:pPr/>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91A39-41BA-49E3-8157-62C45B2CA96B}" type="datetimeFigureOut">
              <a:rPr lang="en-US" smtClean="0"/>
              <a:pPr/>
              <a:t>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91A39-41BA-49E3-8157-62C45B2CA96B}"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91A39-41BA-49E3-8157-62C45B2CA96B}"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7C9C0A-23B4-4C7B-A77E-B41A961176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91A39-41BA-49E3-8157-62C45B2CA96B}" type="datetimeFigureOut">
              <a:rPr lang="en-US" smtClean="0"/>
              <a:pPr/>
              <a:t>8/8/2023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C9C0A-23B4-4C7B-A77E-B41A961176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uponxoo.com/saving-blog/top-6-most-influential-social-networks-in-2020-with-coupons-for-your-business?fbclid=IwAR1xBh22L5k_q-hrl461uAhg0rIHSQOwj2Zgk0V7SphcYTNOUQNaKj52nx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acdl.org/Landing/ComputerFraudandAbuseAc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dirty="0" smtClean="0"/>
              <a:t>Cyber Criminals</a:t>
            </a:r>
            <a:endParaRPr lang="en-US" dirty="0"/>
          </a:p>
        </p:txBody>
      </p:sp>
      <p:sp>
        <p:nvSpPr>
          <p:cNvPr id="3" name="Subtitle 2"/>
          <p:cNvSpPr>
            <a:spLocks noGrp="1"/>
          </p:cNvSpPr>
          <p:nvPr>
            <p:ph type="subTitle" idx="1"/>
          </p:nvPr>
        </p:nvSpPr>
        <p:spPr>
          <a:xfrm>
            <a:off x="457200" y="1143000"/>
            <a:ext cx="8229600" cy="4953000"/>
          </a:xfrm>
        </p:spPr>
        <p:txBody>
          <a:bodyPr>
            <a:noAutofit/>
          </a:bodyPr>
          <a:lstStyle/>
          <a:p>
            <a:pPr algn="just">
              <a:buFont typeface="Arial" pitchFamily="34" charset="0"/>
              <a:buChar char="•"/>
            </a:pPr>
            <a:r>
              <a:rPr lang="en-US" sz="2400" b="1" dirty="0">
                <a:solidFill>
                  <a:schemeClr val="tx1"/>
                </a:solidFill>
              </a:rPr>
              <a:t>Cybercriminals</a:t>
            </a:r>
            <a:r>
              <a:rPr lang="en-US" sz="2400" dirty="0">
                <a:solidFill>
                  <a:schemeClr val="tx1"/>
                </a:solidFill>
              </a:rPr>
              <a:t> are individuals or teams of people who use technology to commit malicious activities on digital systems or networks with the intention of stealing sensitive company information or personal data, and generating profit</a:t>
            </a:r>
            <a:r>
              <a:rPr lang="en-US" sz="2400" dirty="0" smtClean="0">
                <a:solidFill>
                  <a:schemeClr val="tx1"/>
                </a:solidFill>
              </a:rPr>
              <a:t>.</a:t>
            </a:r>
          </a:p>
          <a:p>
            <a:pPr algn="just">
              <a:buFont typeface="Arial" pitchFamily="34" charset="0"/>
              <a:buChar char="•"/>
            </a:pPr>
            <a:r>
              <a:rPr lang="en-US" sz="2400" dirty="0">
                <a:solidFill>
                  <a:schemeClr val="tx1"/>
                </a:solidFill>
              </a:rPr>
              <a:t>Cybercriminals are known to access the cybercriminal underground markets found in the deep web to trade malicious goods and services, such as hacking tools and stolen data. </a:t>
            </a:r>
            <a:endParaRPr lang="en-US" sz="2400" dirty="0" smtClean="0">
              <a:solidFill>
                <a:schemeClr val="tx1"/>
              </a:solidFill>
            </a:endParaRPr>
          </a:p>
          <a:p>
            <a:pPr algn="just">
              <a:buFont typeface="Arial" pitchFamily="34" charset="0"/>
              <a:buChar char="•"/>
            </a:pPr>
            <a:r>
              <a:rPr lang="en-US" sz="2400" dirty="0" smtClean="0">
                <a:solidFill>
                  <a:schemeClr val="tx1"/>
                </a:solidFill>
              </a:rPr>
              <a:t>Cybercriminal </a:t>
            </a:r>
            <a:r>
              <a:rPr lang="en-US" sz="2400" dirty="0">
                <a:solidFill>
                  <a:schemeClr val="tx1"/>
                </a:solidFill>
              </a:rPr>
              <a:t>underground markets are known to specialize in certain products or services.</a:t>
            </a:r>
          </a:p>
          <a:p>
            <a:pPr algn="just">
              <a:buFont typeface="Arial" pitchFamily="34" charset="0"/>
              <a:buChar char="•"/>
            </a:pPr>
            <a:r>
              <a:rPr lang="en-US" sz="2400" dirty="0">
                <a:solidFill>
                  <a:schemeClr val="tx1"/>
                </a:solidFill>
              </a:rPr>
              <a:t>Laws related to cybercrime continue to evolve across various countries worldwide. </a:t>
            </a:r>
            <a:endParaRPr lang="en-US" sz="2400" dirty="0" smtClean="0">
              <a:solidFill>
                <a:schemeClr val="tx1"/>
              </a:solidFill>
            </a:endParaRPr>
          </a:p>
          <a:p>
            <a:pPr algn="just">
              <a:buFont typeface="Arial" pitchFamily="34" charset="0"/>
              <a:buChar char="•"/>
            </a:pPr>
            <a:r>
              <a:rPr lang="en-US" sz="2400" dirty="0" smtClean="0">
                <a:solidFill>
                  <a:schemeClr val="tx1"/>
                </a:solidFill>
              </a:rPr>
              <a:t>Law </a:t>
            </a:r>
            <a:r>
              <a:rPr lang="en-US" sz="2400" dirty="0">
                <a:solidFill>
                  <a:schemeClr val="tx1"/>
                </a:solidFill>
              </a:rPr>
              <a:t>enforcement agencies are also continually challenged when it comes to finding, arresting, charging, and proving cybercrimes.</a:t>
            </a:r>
          </a:p>
          <a:p>
            <a:pPr algn="just">
              <a:buFont typeface="Arial" pitchFamily="34" charset="0"/>
              <a:buChar char="•"/>
            </a:pP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Digital Transaction</a:t>
            </a:r>
            <a:br>
              <a:rPr lang="en-US" b="1" dirty="0" smtClean="0"/>
            </a:b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Digital transactions are those online transactions that take place between two or more participants.</a:t>
            </a:r>
          </a:p>
          <a:p>
            <a:pPr algn="just"/>
            <a:r>
              <a:rPr lang="en-US" dirty="0"/>
              <a:t>In these types of transactions, cash doesn’t require. For example, if you signed a contract online rather than in a printed paper, or you make a payment through your debit or credit card, then we can call it a digital transaction.</a:t>
            </a:r>
          </a:p>
          <a:p>
            <a:pPr algn="just"/>
            <a:r>
              <a:rPr lang="en-US" dirty="0"/>
              <a:t>In both cases, by going digital, makes the transaction faster, convenient, and easier. So, any fraud in digital transition is held in the cyber law.</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Activities on the Internet</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We </a:t>
            </a:r>
            <a:r>
              <a:rPr lang="en-US" dirty="0"/>
              <a:t>do a lot of activities on the internet like shopping online, downloading, file sharing, </a:t>
            </a:r>
            <a:r>
              <a:rPr lang="en-US" dirty="0">
                <a:hlinkClick r:id="rId2"/>
              </a:rPr>
              <a:t>social</a:t>
            </a:r>
            <a:r>
              <a:rPr lang="en-US" dirty="0"/>
              <a:t> networking, banking and finance, online gaming and entertainment, buying or making a reservation for travel and email, etc.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Advantages of Cyber Laws</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These </a:t>
            </a:r>
            <a:r>
              <a:rPr lang="en-US" dirty="0"/>
              <a:t>are some advantages of </a:t>
            </a:r>
            <a:r>
              <a:rPr lang="en-US" dirty="0" err="1"/>
              <a:t>cyberlaw</a:t>
            </a:r>
            <a:r>
              <a:rPr lang="en-US" dirty="0"/>
              <a:t> which are listed below:</a:t>
            </a:r>
          </a:p>
          <a:p>
            <a:pPr algn="just"/>
            <a:r>
              <a:rPr lang="en-US" dirty="0"/>
              <a:t>Secured E-commerce for Setting Online Business</a:t>
            </a:r>
          </a:p>
          <a:p>
            <a:pPr algn="just"/>
            <a:r>
              <a:rPr lang="en-US" dirty="0"/>
              <a:t>Digital Certificate for securing the site</a:t>
            </a:r>
          </a:p>
          <a:p>
            <a:pPr algn="just"/>
            <a:r>
              <a:rPr lang="en-US" dirty="0"/>
              <a:t>Blocking unwanted content from the Internet</a:t>
            </a:r>
          </a:p>
          <a:p>
            <a:pPr algn="just"/>
            <a:r>
              <a:rPr lang="en-US" dirty="0"/>
              <a:t>Proper monitoring of traffic</a:t>
            </a:r>
          </a:p>
          <a:p>
            <a:pPr algn="just"/>
            <a:r>
              <a:rPr lang="en-US" dirty="0"/>
              <a:t>Security Against common frauds</a:t>
            </a:r>
          </a:p>
          <a:p>
            <a:pPr algn="just"/>
            <a:r>
              <a:rPr lang="en-US" dirty="0"/>
              <a:t>Born of new Security Agencies like Cyber Cell</a:t>
            </a:r>
          </a:p>
          <a:p>
            <a:pPr algn="just"/>
            <a:r>
              <a:rPr lang="en-US" dirty="0"/>
              <a:t>Software as well as Hardware security</a:t>
            </a:r>
          </a:p>
          <a:p>
            <a:pPr algn="just"/>
            <a:r>
              <a:rPr lang="en-US" dirty="0"/>
              <a:t>Proficient use of E-Forms as prescribed</a:t>
            </a:r>
          </a:p>
          <a:p>
            <a:pPr algn="just"/>
            <a:r>
              <a:rPr lang="en-US" dirty="0"/>
              <a:t>Emails are a legal form of communication and it is approved in a court of law.</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Disadvantages of Cyber Law</a:t>
            </a:r>
            <a:br>
              <a:rPr lang="en-US" b="1" dirty="0" smtClean="0"/>
            </a:br>
            <a:endParaRPr lang="en-US" dirty="0"/>
          </a:p>
        </p:txBody>
      </p:sp>
      <p:sp>
        <p:nvSpPr>
          <p:cNvPr id="3" name="Content Placeholder 2"/>
          <p:cNvSpPr>
            <a:spLocks noGrp="1"/>
          </p:cNvSpPr>
          <p:nvPr>
            <p:ph idx="1"/>
          </p:nvPr>
        </p:nvSpPr>
        <p:spPr/>
        <p:txBody>
          <a:bodyPr/>
          <a:lstStyle/>
          <a:p>
            <a:pPr algn="just"/>
            <a:r>
              <a:rPr lang="en-US" dirty="0"/>
              <a:t>Internet-based video-streaming services aren’t yet covered by this cyber regulation.</a:t>
            </a:r>
          </a:p>
          <a:p>
            <a:pPr algn="just"/>
            <a:r>
              <a:rPr lang="en-US" dirty="0"/>
              <a:t>Fake IDs and leads cannot be tracked by online media outlets at this time.</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334C37-6F62-4A5A-824F-AD70E9BDBAFC}"/>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Who conducts cybercrime investigations?</a:t>
            </a:r>
          </a:p>
        </p:txBody>
      </p:sp>
      <p:sp>
        <p:nvSpPr>
          <p:cNvPr id="3" name="Content Placeholder 2">
            <a:extLst>
              <a:ext uri="{FF2B5EF4-FFF2-40B4-BE49-F238E27FC236}">
                <a16:creationId xmlns:a16="http://schemas.microsoft.com/office/drawing/2014/main" xmlns="" id="{CD19FDE5-8105-4513-AB52-379BB1CF46E3}"/>
              </a:ext>
            </a:extLst>
          </p:cNvPr>
          <p:cNvSpPr>
            <a:spLocks noGrp="1"/>
          </p:cNvSpPr>
          <p:nvPr>
            <p:ph idx="1"/>
          </p:nvPr>
        </p:nvSpPr>
        <p:spPr/>
        <p:txBody>
          <a:bodyPr>
            <a:normAutofit/>
          </a:bodyPr>
          <a:lstStyle/>
          <a:p>
            <a:pPr marL="0" indent="0" algn="just">
              <a:buNone/>
            </a:pPr>
            <a:r>
              <a:rPr lang="en-US" sz="3500" b="1" dirty="0">
                <a:latin typeface="Times New Roman" panose="02020603050405020304" pitchFamily="18" charset="0"/>
                <a:cs typeface="Times New Roman" panose="02020603050405020304" pitchFamily="18" charset="0"/>
              </a:rPr>
              <a:t>1. Criminal justice agencies</a:t>
            </a:r>
          </a:p>
          <a:p>
            <a:pPr algn="just"/>
            <a:r>
              <a:rPr lang="en-US" sz="2400" dirty="0">
                <a:latin typeface="Times New Roman" panose="02020603050405020304" pitchFamily="18" charset="0"/>
                <a:cs typeface="Times New Roman" panose="02020603050405020304" pitchFamily="18" charset="0"/>
              </a:rPr>
              <a:t>Criminal justice agencies are the operations behind cybercrime prevention campaigns and the investigation, monitoring and prosecution of digital criminals.</a:t>
            </a:r>
          </a:p>
          <a:p>
            <a:pPr algn="just"/>
            <a:r>
              <a:rPr lang="en-US" sz="2400" dirty="0">
                <a:latin typeface="Times New Roman" panose="02020603050405020304" pitchFamily="18" charset="0"/>
                <a:cs typeface="Times New Roman" panose="02020603050405020304" pitchFamily="18" charset="0"/>
              </a:rPr>
              <a:t>Depending on your country of residence, a criminal justice agency will handle all cases related to cybercrime.</a:t>
            </a:r>
          </a:p>
          <a:p>
            <a:pPr algn="just"/>
            <a:r>
              <a:rPr lang="en-US" sz="2400" dirty="0">
                <a:latin typeface="Times New Roman" panose="02020603050405020304" pitchFamily="18" charset="0"/>
                <a:cs typeface="Times New Roman" panose="02020603050405020304" pitchFamily="18" charset="0"/>
              </a:rPr>
              <a:t>For example, in the U.S. and depending on the case, a cybercrime can be investigated by the FBI, U.S. Secret Service, Internet Crime Complaint Center, U.S. Postal Inspection Service or the Federal Trade Commission.</a:t>
            </a:r>
            <a:endParaRPr lang="en-US" sz="2400" dirty="0"/>
          </a:p>
          <a:p>
            <a:pPr marL="0" indent="0" algn="just">
              <a:buNone/>
            </a:pPr>
            <a:endParaRPr lang="en-US" sz="2400" dirty="0">
              <a:latin typeface="Times New Roman" panose="02020603050405020304" pitchFamily="18" charset="0"/>
              <a:cs typeface="Times New Roman" panose="02020603050405020304" pitchFamily="18" charset="0"/>
            </a:endParaRPr>
          </a:p>
          <a:p>
            <a:pPr algn="just"/>
            <a:endParaRPr lang="en-US" sz="3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32009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0C5FE7-A51C-4425-B57F-8AA0020671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88A2AF6-BF6D-48D9-8165-7188E1AE4C11}"/>
              </a:ext>
            </a:extLst>
          </p:cNvPr>
          <p:cNvSpPr>
            <a:spLocks noGrp="1"/>
          </p:cNvSpPr>
          <p:nvPr>
            <p:ph idx="1"/>
          </p:nvPr>
        </p:nvSpPr>
        <p:spPr/>
        <p:txBody>
          <a:bodyPr>
            <a:normAutofit/>
          </a:bodyPr>
          <a:lstStyle/>
          <a:p>
            <a:pPr marL="0" indent="0" algn="l">
              <a:buNone/>
            </a:pPr>
            <a:r>
              <a:rPr lang="en-US" sz="3500" b="1" dirty="0">
                <a:latin typeface="Times New Roman" panose="02020603050405020304" pitchFamily="18" charset="0"/>
                <a:cs typeface="Times New Roman" panose="02020603050405020304" pitchFamily="18" charset="0"/>
              </a:rPr>
              <a:t>2. National security agencies</a:t>
            </a:r>
          </a:p>
          <a:p>
            <a:pPr algn="just"/>
            <a:r>
              <a:rPr lang="en-US" sz="2600" dirty="0">
                <a:latin typeface="Times New Roman" panose="02020603050405020304" pitchFamily="18" charset="0"/>
                <a:cs typeface="Times New Roman" panose="02020603050405020304" pitchFamily="18" charset="0"/>
              </a:rPr>
              <a:t>This also changes from one country to another, but in general, this type of agency usually investigates cybercrime directly related to the agency.</a:t>
            </a:r>
          </a:p>
          <a:p>
            <a:pPr algn="just"/>
            <a:r>
              <a:rPr lang="en-US" sz="2600" dirty="0">
                <a:latin typeface="Times New Roman" panose="02020603050405020304" pitchFamily="18" charset="0"/>
                <a:cs typeface="Times New Roman" panose="02020603050405020304" pitchFamily="18" charset="0"/>
              </a:rPr>
              <a:t>For example, an intelligence agency should be in charge of investigating cybercrimes that have some connection to their organization, such as against its networks, employees or data; or have been performed by intelligence actors.</a:t>
            </a:r>
          </a:p>
          <a:p>
            <a:endParaRPr lang="en-US" dirty="0"/>
          </a:p>
        </p:txBody>
      </p:sp>
    </p:spTree>
    <p:extLst>
      <p:ext uri="{BB962C8B-B14F-4D97-AF65-F5344CB8AC3E}">
        <p14:creationId xmlns:p14="http://schemas.microsoft.com/office/powerpoint/2010/main" val="2766767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CA2E09-1D3D-4FB5-9E0F-240795022A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5DE48E4-7181-4FCB-AF52-21B7657C1DD0}"/>
              </a:ext>
            </a:extLst>
          </p:cNvPr>
          <p:cNvSpPr>
            <a:spLocks noGrp="1"/>
          </p:cNvSpPr>
          <p:nvPr>
            <p:ph idx="1"/>
          </p:nvPr>
        </p:nvSpPr>
        <p:spPr/>
        <p:txBody>
          <a:bodyPr>
            <a:normAutofit/>
          </a:bodyPr>
          <a:lstStyle/>
          <a:p>
            <a:pPr marL="0" indent="0" algn="l">
              <a:buNone/>
            </a:pPr>
            <a:r>
              <a:rPr lang="en-US" sz="3500" b="1" dirty="0">
                <a:latin typeface="Times New Roman" panose="02020603050405020304" pitchFamily="18" charset="0"/>
                <a:cs typeface="Times New Roman" panose="02020603050405020304" pitchFamily="18" charset="0"/>
              </a:rPr>
              <a:t>3. Private security agencies</a:t>
            </a:r>
          </a:p>
          <a:p>
            <a:pPr algn="just"/>
            <a:r>
              <a:rPr lang="en-US" sz="2800" dirty="0">
                <a:latin typeface="Times New Roman" panose="02020603050405020304" pitchFamily="18" charset="0"/>
                <a:cs typeface="Times New Roman" panose="02020603050405020304" pitchFamily="18" charset="0"/>
              </a:rPr>
              <a:t>Private security agencies are also important in the fight against cybercrime, especially during the investigation process. </a:t>
            </a:r>
          </a:p>
          <a:p>
            <a:pPr algn="just"/>
            <a:r>
              <a:rPr lang="en-US" sz="2800" dirty="0">
                <a:latin typeface="Times New Roman" panose="02020603050405020304" pitchFamily="18" charset="0"/>
                <a:cs typeface="Times New Roman" panose="02020603050405020304" pitchFamily="18" charset="0"/>
              </a:rPr>
              <a:t>While governments and national agencies run their own networks, servers and applications, they make up only a small fraction of the immense infrastructure and code kept running by private companies, projects, organizations and individuals around the world.</a:t>
            </a:r>
          </a:p>
          <a:p>
            <a:endParaRPr lang="en-US" dirty="0"/>
          </a:p>
        </p:txBody>
      </p:sp>
    </p:spTree>
    <p:extLst>
      <p:ext uri="{BB962C8B-B14F-4D97-AF65-F5344CB8AC3E}">
        <p14:creationId xmlns:p14="http://schemas.microsoft.com/office/powerpoint/2010/main" val="787472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Law Enforcement and Investigation Agencies of India</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India has several law enforcement agencies at the national, state, and local levels, each with specific responsibilities for maintaining law and order, investigating crimes, and upholding the rule of law</a:t>
            </a:r>
            <a:r>
              <a:rPr lang="en-US" dirty="0" smtClean="0"/>
              <a:t>.</a:t>
            </a:r>
          </a:p>
          <a:p>
            <a:pPr algn="just"/>
            <a:r>
              <a:rPr lang="en-US" b="1" dirty="0"/>
              <a:t>Cyber Crime Cells (at State and District Levels):</a:t>
            </a:r>
            <a:r>
              <a:rPr lang="en-US" dirty="0"/>
              <a:t> Most states in India have established cyber crime cells within their police departments to handle cybercrimes and related investigations at the state and district levels</a:t>
            </a:r>
            <a:r>
              <a:rPr lang="en-US" dirty="0" smtClean="0"/>
              <a:t>.</a:t>
            </a:r>
          </a:p>
          <a:p>
            <a:pPr algn="just"/>
            <a:r>
              <a:rPr lang="en-US" dirty="0" smtClean="0"/>
              <a:t> </a:t>
            </a:r>
            <a:r>
              <a:rPr lang="en-US" dirty="0"/>
              <a:t>These cells are responsible for addressing various cyber offenses and conducting digital forensics examinations.</a:t>
            </a:r>
            <a:endParaRPr lang="en-US" dirty="0"/>
          </a:p>
        </p:txBody>
      </p:sp>
    </p:spTree>
    <p:extLst>
      <p:ext uri="{BB962C8B-B14F-4D97-AF65-F5344CB8AC3E}">
        <p14:creationId xmlns:p14="http://schemas.microsoft.com/office/powerpoint/2010/main" val="2801933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algn="just"/>
            <a:r>
              <a:rPr lang="en-US" b="1" dirty="0"/>
              <a:t>Cyber Crime Investigation Cell (CCIC) - Delhi:</a:t>
            </a:r>
            <a:r>
              <a:rPr lang="en-US" dirty="0"/>
              <a:t> The Delhi Police has a dedicated Cyber Crime Investigation Cell (CCIC) that focuses on investigating cybercrimes within the National Capital Territory of Delhi. CCIC is equipped with specialized personnel and resources to handle cybercrime cases.</a:t>
            </a:r>
          </a:p>
          <a:p>
            <a:pPr algn="just"/>
            <a:r>
              <a:rPr lang="en-US" b="1" dirty="0"/>
              <a:t>Central Bureau of Investigation (CBI):</a:t>
            </a:r>
            <a:r>
              <a:rPr lang="en-US" dirty="0"/>
              <a:t> The CBI is India's premier investigating agency and handles complex and high-profile cases, including cybercrimes with national and international implications. It often investigates cases related to financial fraud, corruption, and major cyber incidents.</a:t>
            </a:r>
          </a:p>
          <a:p>
            <a:pPr algn="just"/>
            <a:endParaRPr lang="en-US" dirty="0"/>
          </a:p>
        </p:txBody>
      </p:sp>
    </p:spTree>
    <p:extLst>
      <p:ext uri="{BB962C8B-B14F-4D97-AF65-F5344CB8AC3E}">
        <p14:creationId xmlns:p14="http://schemas.microsoft.com/office/powerpoint/2010/main" val="1480157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r>
              <a:rPr lang="en-US" b="1" dirty="0"/>
              <a:t>National Investigation Agency (NIA):</a:t>
            </a:r>
            <a:r>
              <a:rPr lang="en-US" dirty="0"/>
              <a:t> NIA is responsible for investigating and prosecuting terrorism-related cases and offenses that have a cross-border or national security dimension. It may also handle cybercrimes that are linked to terrorism or national security concerns.</a:t>
            </a:r>
          </a:p>
          <a:p>
            <a:pPr algn="just"/>
            <a:r>
              <a:rPr lang="en-US" b="1" dirty="0"/>
              <a:t>National Cyber Crime Reporting Portal (Cyber Crime Portal):</a:t>
            </a:r>
            <a:r>
              <a:rPr lang="en-US" dirty="0"/>
              <a:t> While not a traditional law enforcement agency, the Cyber Crime Portal is an online platform established by the Ministry of Home Affairs where citizens can report cybercrimes. The portal facilitates coordination between law enforcement agencies for addressing reported incidents.</a:t>
            </a:r>
          </a:p>
          <a:p>
            <a:pPr algn="just"/>
            <a:endParaRPr lang="en-US" dirty="0"/>
          </a:p>
        </p:txBody>
      </p:sp>
    </p:spTree>
    <p:extLst>
      <p:ext uri="{BB962C8B-B14F-4D97-AF65-F5344CB8AC3E}">
        <p14:creationId xmlns:p14="http://schemas.microsoft.com/office/powerpoint/2010/main" val="305452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 Types of Cyber Criminals</a:t>
            </a:r>
            <a:br>
              <a:rPr lang="en-US" dirty="0"/>
            </a:br>
            <a:endParaRPr lang="en-US" dirty="0"/>
          </a:p>
        </p:txBody>
      </p:sp>
      <p:sp>
        <p:nvSpPr>
          <p:cNvPr id="3" name="Content Placeholder 2"/>
          <p:cNvSpPr>
            <a:spLocks noGrp="1"/>
          </p:cNvSpPr>
          <p:nvPr>
            <p:ph idx="1"/>
          </p:nvPr>
        </p:nvSpPr>
        <p:spPr>
          <a:xfrm>
            <a:off x="457200" y="838200"/>
            <a:ext cx="8229600" cy="5287963"/>
          </a:xfrm>
        </p:spPr>
        <p:txBody>
          <a:bodyPr>
            <a:normAutofit lnSpcReduction="10000"/>
          </a:bodyPr>
          <a:lstStyle/>
          <a:p>
            <a:pPr algn="just"/>
            <a:r>
              <a:rPr lang="en-US" dirty="0"/>
              <a:t>Cyber criminals, also known as hackers, often use computer systems to gain access to business trade secrets and personal information for malicious and exploitive purposes</a:t>
            </a:r>
            <a:r>
              <a:rPr lang="en-US" dirty="0" smtClean="0"/>
              <a:t>.</a:t>
            </a:r>
          </a:p>
          <a:p>
            <a:pPr algn="just"/>
            <a:r>
              <a:rPr lang="en-US" b="1" dirty="0"/>
              <a:t>1. Identity Thieves</a:t>
            </a:r>
          </a:p>
          <a:p>
            <a:pPr algn="just"/>
            <a:r>
              <a:rPr lang="en-US" dirty="0"/>
              <a:t>Identity thieves are cyber criminals who try to gain access to their victims’ personal information – name, address, phone number, place of employment, bank account, credit card information and social security number.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en-US" b="1" dirty="0"/>
              <a:t>Rapid Action Force (RAF) and Central Reserve Police Force (CRPF):</a:t>
            </a:r>
            <a:r>
              <a:rPr lang="en-US" dirty="0"/>
              <a:t> These paramilitary forces are occasionally involved in maintaining law and order during times of unrest or crisis, including instances when cybercrimes may be linked to civil disturbances.</a:t>
            </a:r>
          </a:p>
          <a:p>
            <a:pPr algn="just"/>
            <a:r>
              <a:rPr lang="en-US" b="1" dirty="0"/>
              <a:t>State Police Departments:</a:t>
            </a:r>
            <a:r>
              <a:rPr lang="en-US" dirty="0"/>
              <a:t> Each state has its own police department responsible for maintaining law and order within its jurisdiction. These departments often have specialized cyber crime cells or units to address cybercrimes at the state level.</a:t>
            </a:r>
          </a:p>
          <a:p>
            <a:pPr algn="just"/>
            <a:r>
              <a:rPr lang="en-US" b="1" dirty="0"/>
              <a:t>National Technical Research </a:t>
            </a:r>
            <a:r>
              <a:rPr lang="en-US" b="1" dirty="0" err="1"/>
              <a:t>Organisation</a:t>
            </a:r>
            <a:r>
              <a:rPr lang="en-US" b="1" dirty="0"/>
              <a:t> (NTRO):</a:t>
            </a:r>
            <a:r>
              <a:rPr lang="en-US" dirty="0"/>
              <a:t> While not a law enforcement agency, NTRO is responsible for technical intelligence and </a:t>
            </a:r>
            <a:r>
              <a:rPr lang="en-US" dirty="0" err="1"/>
              <a:t>cybersecurity</a:t>
            </a:r>
            <a:r>
              <a:rPr lang="en-US" dirty="0"/>
              <a:t> monitoring. It assists law enforcement agencies by providing technical support in certain cybercrime investigations.</a:t>
            </a:r>
          </a:p>
          <a:p>
            <a:pPr algn="just"/>
            <a:endParaRPr lang="en-US" dirty="0"/>
          </a:p>
        </p:txBody>
      </p:sp>
    </p:spTree>
    <p:extLst>
      <p:ext uri="{BB962C8B-B14F-4D97-AF65-F5344CB8AC3E}">
        <p14:creationId xmlns:p14="http://schemas.microsoft.com/office/powerpoint/2010/main" val="90470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This expansion of strategy has resulted in major losses for companies and consumers, with recent studies indicating that approximately $112 billion has been stolen by identity thieves over the past six years.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algn="just"/>
            <a:r>
              <a:rPr lang="en-US" dirty="0"/>
              <a:t>Internet Stalkers</a:t>
            </a:r>
          </a:p>
          <a:p>
            <a:pPr algn="just"/>
            <a:r>
              <a:rPr lang="en-US" dirty="0"/>
              <a:t>Internet stalkers are individuals who maliciously monitor the online activity of their victims to terrorize and/or acquire personal information</a:t>
            </a:r>
            <a:r>
              <a:rPr lang="en-US" dirty="0" smtClean="0"/>
              <a:t>.</a:t>
            </a:r>
          </a:p>
          <a:p>
            <a:pPr algn="just"/>
            <a:r>
              <a:rPr lang="en-US" dirty="0" smtClean="0"/>
              <a:t> </a:t>
            </a:r>
            <a:r>
              <a:rPr lang="en-US" dirty="0"/>
              <a:t>This form of cyber crime is conducted through the use of social networking platforms and malware, which are able to track an individual’s computer activity with very little detection. </a:t>
            </a:r>
            <a:endParaRPr lang="en-US" dirty="0" smtClean="0"/>
          </a:p>
          <a:p>
            <a:pPr algn="just"/>
            <a:r>
              <a:rPr lang="en-US" dirty="0" smtClean="0"/>
              <a:t>The </a:t>
            </a:r>
            <a:r>
              <a:rPr lang="en-US" dirty="0"/>
              <a:t>motives for such attacks can differ depending on the cyber criminal, but many internet stalkers seek to acquire important information that they can use for bribery, slander, or both. </a:t>
            </a:r>
            <a:endParaRPr lang="en-US" dirty="0" smtClean="0"/>
          </a:p>
          <a:p>
            <a:pPr algn="just"/>
            <a:r>
              <a:rPr lang="en-US" dirty="0" smtClean="0"/>
              <a:t>Businesses </a:t>
            </a:r>
            <a:r>
              <a:rPr lang="en-US" dirty="0"/>
              <a:t>should be aware of internet stalkers, as well as the strategies that they utilize, in case their employees are ever victims of this cyber attack</a:t>
            </a:r>
            <a:r>
              <a:rPr lang="en-US" dirty="0" smtClean="0"/>
              <a:t>.</a:t>
            </a:r>
          </a:p>
          <a:p>
            <a:pPr algn="just"/>
            <a:r>
              <a:rPr lang="en-US" dirty="0" smtClean="0"/>
              <a:t> </a:t>
            </a:r>
            <a:r>
              <a:rPr lang="en-US" dirty="0"/>
              <a:t>If left unaddressed, internet stalkers could cause emotional distress to the team or even obtain data for blackmail.</a:t>
            </a:r>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r>
              <a:rPr lang="en-US" sz="2300" b="1" dirty="0"/>
              <a:t>Phishing Scammers</a:t>
            </a:r>
          </a:p>
          <a:p>
            <a:pPr algn="just"/>
            <a:r>
              <a:rPr lang="en-US" sz="2300" dirty="0" err="1"/>
              <a:t>Phishers</a:t>
            </a:r>
            <a:r>
              <a:rPr lang="en-US" sz="2300" dirty="0"/>
              <a:t> are cyber criminals who attempt to get </a:t>
            </a:r>
            <a:r>
              <a:rPr lang="en-US" sz="2300" dirty="0" err="1"/>
              <a:t>ahold</a:t>
            </a:r>
            <a:r>
              <a:rPr lang="en-US" sz="2300" dirty="0"/>
              <a:t> of personal or sensitive information through victims’ computers. </a:t>
            </a:r>
            <a:endParaRPr lang="en-US" sz="2300" dirty="0" smtClean="0"/>
          </a:p>
          <a:p>
            <a:pPr algn="just"/>
            <a:r>
              <a:rPr lang="en-US" sz="2300" dirty="0" smtClean="0"/>
              <a:t>This </a:t>
            </a:r>
            <a:r>
              <a:rPr lang="en-US" sz="2300" dirty="0"/>
              <a:t>is often done via phishing websites that are designed to copycat small-business, corporate or government websites. </a:t>
            </a:r>
            <a:endParaRPr lang="en-US" sz="2300" dirty="0" smtClean="0"/>
          </a:p>
          <a:p>
            <a:pPr algn="just"/>
            <a:r>
              <a:rPr lang="en-US" sz="2300" dirty="0" smtClean="0"/>
              <a:t>Unsuspecting </a:t>
            </a:r>
            <a:r>
              <a:rPr lang="en-US" sz="2300" dirty="0"/>
              <a:t>computer users often fall prey to such activities by unknowingly providing personal information including home addresses, social security numbers, and even bank passwords. </a:t>
            </a:r>
            <a:endParaRPr lang="en-US" sz="2300" dirty="0" smtClean="0"/>
          </a:p>
          <a:p>
            <a:pPr algn="just"/>
            <a:r>
              <a:rPr lang="en-US" sz="2300" dirty="0" smtClean="0"/>
              <a:t>Once </a:t>
            </a:r>
            <a:r>
              <a:rPr lang="en-US" sz="2300" dirty="0"/>
              <a:t>such information is obtained, </a:t>
            </a:r>
            <a:r>
              <a:rPr lang="en-US" sz="2300" dirty="0" err="1"/>
              <a:t>phishers</a:t>
            </a:r>
            <a:r>
              <a:rPr lang="en-US" sz="2300" dirty="0"/>
              <a:t> either use the information themselves for identity fraud scams or sell it in the dark web</a:t>
            </a:r>
            <a:r>
              <a:rPr lang="en-US" sz="2300" dirty="0" smtClean="0"/>
              <a:t>.</a:t>
            </a:r>
          </a:p>
          <a:p>
            <a:pPr algn="just"/>
            <a:r>
              <a:rPr lang="en-US" sz="2300" dirty="0" smtClean="0"/>
              <a:t> </a:t>
            </a:r>
            <a:r>
              <a:rPr lang="en-US" sz="2300" dirty="0"/>
              <a:t>It’s important for businesses to constantly be aware of phishing scams, particularly scams that may be trying to copycat their own business site. </a:t>
            </a:r>
            <a:endParaRPr lang="en-US" sz="2300" dirty="0" smtClean="0"/>
          </a:p>
          <a:p>
            <a:pPr algn="just"/>
            <a:r>
              <a:rPr lang="en-US" sz="2300" dirty="0" smtClean="0"/>
              <a:t>Such </a:t>
            </a:r>
            <a:r>
              <a:rPr lang="en-US" sz="2300" dirty="0"/>
              <a:t>sites can tarnish the company’s reputation and brand, which could potentially lead to a decrease in earnings.</a:t>
            </a:r>
          </a:p>
          <a:p>
            <a:pPr algn="just"/>
            <a:endParaRPr lang="en-US" sz="23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r>
              <a:rPr lang="en-US" dirty="0"/>
              <a:t>Cyber Terrorists</a:t>
            </a:r>
          </a:p>
          <a:p>
            <a:pPr algn="just"/>
            <a:r>
              <a:rPr lang="en-US" dirty="0"/>
              <a:t>Cyber terrorism is a well-developed, politically inspired cyber attack in which the cyber criminal attempts to steal data and/or corrupt corporate or government computer systems and networks, resulting in harm to countries, businesses, organizations, and even individuals. </a:t>
            </a:r>
            <a:endParaRPr lang="en-US" dirty="0" smtClean="0"/>
          </a:p>
          <a:p>
            <a:pPr algn="just"/>
            <a:r>
              <a:rPr lang="en-US" dirty="0" smtClean="0"/>
              <a:t>The </a:t>
            </a:r>
            <a:r>
              <a:rPr lang="en-US" dirty="0"/>
              <a:t>key difference between an act of </a:t>
            </a:r>
            <a:r>
              <a:rPr lang="en-US" dirty="0" err="1"/>
              <a:t>cyberterrorism</a:t>
            </a:r>
            <a:r>
              <a:rPr lang="en-US" dirty="0"/>
              <a:t> and a regular cyber attack is that within an act of cyber terrorism, hackers are politically motivated, as opposed to just seeking financial gain.</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Cyber </a:t>
            </a:r>
            <a:r>
              <a:rPr lang="en-US" b="1" dirty="0"/>
              <a:t>Law</a:t>
            </a:r>
            <a:br>
              <a:rPr lang="en-US" b="1" dirty="0"/>
            </a:b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algn="just"/>
            <a:r>
              <a:rPr lang="en-US" dirty="0"/>
              <a:t>Cyber Law is also known as a cybercrime law that deals with the internet and cyberspace crime which is a part of the overall law system.</a:t>
            </a:r>
          </a:p>
          <a:p>
            <a:pPr algn="just"/>
            <a:r>
              <a:rPr lang="en-US" dirty="0"/>
              <a:t>Cyber Law is basically a broader term that provides freedom of expression, access to and usage of the Internet, and online privacy to the users.</a:t>
            </a:r>
          </a:p>
          <a:p>
            <a:pPr algn="just"/>
            <a:r>
              <a:rPr lang="en-US" dirty="0"/>
              <a:t>In general, we can call </a:t>
            </a:r>
            <a:r>
              <a:rPr lang="en-US" dirty="0" err="1"/>
              <a:t>cyberlaw</a:t>
            </a:r>
            <a:r>
              <a:rPr lang="en-US" dirty="0"/>
              <a:t> the “Law of the Internet”. While talking about its history, the first cyber law act was named the </a:t>
            </a:r>
            <a:r>
              <a:rPr lang="en-US" dirty="0">
                <a:hlinkClick r:id="rId2"/>
              </a:rPr>
              <a:t>“Computer Fraud and Abuse Act”</a:t>
            </a:r>
            <a:r>
              <a:rPr lang="en-US" dirty="0"/>
              <a:t> which was passed in 1986.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Role </a:t>
            </a:r>
            <a:r>
              <a:rPr lang="en-US" b="1" dirty="0"/>
              <a:t>of Cyber Law</a:t>
            </a:r>
            <a:br>
              <a:rPr lang="en-US" b="1"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a:t>The most important role of </a:t>
            </a:r>
            <a:r>
              <a:rPr lang="en-US" dirty="0" err="1"/>
              <a:t>cyberlaw</a:t>
            </a:r>
            <a:r>
              <a:rPr lang="en-US" dirty="0"/>
              <a:t> is that it helps in defining or representing the rules of cyber society</a:t>
            </a:r>
            <a:r>
              <a:rPr lang="en-US" dirty="0" smtClean="0"/>
              <a:t>.</a:t>
            </a:r>
          </a:p>
          <a:p>
            <a:pPr algn="just"/>
            <a:r>
              <a:rPr lang="en-US" dirty="0" smtClean="0"/>
              <a:t> </a:t>
            </a:r>
            <a:r>
              <a:rPr lang="en-US" dirty="0"/>
              <a:t>It also helps to enter into legally enforceable digital contracts which helps to maintain cyber properties</a:t>
            </a:r>
            <a:r>
              <a:rPr lang="en-US" dirty="0" smtClean="0"/>
              <a:t>.</a:t>
            </a:r>
          </a:p>
          <a:p>
            <a:pPr algn="just"/>
            <a:r>
              <a:rPr lang="en-US" dirty="0" smtClean="0"/>
              <a:t>Moreover</a:t>
            </a:r>
            <a:r>
              <a:rPr lang="en-US" dirty="0"/>
              <a:t>, it helps in providing legal </a:t>
            </a:r>
            <a:r>
              <a:rPr lang="en-US" dirty="0" err="1"/>
              <a:t>recognization</a:t>
            </a:r>
            <a:r>
              <a:rPr lang="en-US" dirty="0"/>
              <a:t> of electronic records such as electronic documents and digital signatures.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Applications </a:t>
            </a:r>
            <a:r>
              <a:rPr lang="en-US" b="1" dirty="0"/>
              <a:t>of Cyber Law</a:t>
            </a:r>
            <a:br>
              <a:rPr lang="en-US" b="1"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a:t>There are basically two types of applications of </a:t>
            </a:r>
            <a:r>
              <a:rPr lang="en-US" dirty="0" err="1"/>
              <a:t>cyberlaw</a:t>
            </a:r>
            <a:r>
              <a:rPr lang="en-US" dirty="0"/>
              <a:t> which are listed below:</a:t>
            </a:r>
          </a:p>
          <a:p>
            <a:pPr algn="just"/>
            <a:r>
              <a:rPr lang="en-US" dirty="0"/>
              <a:t>Digital Transaction</a:t>
            </a:r>
          </a:p>
          <a:p>
            <a:pPr algn="just"/>
            <a:r>
              <a:rPr lang="en-US" dirty="0"/>
              <a:t>Activities on the Internet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TotalTime>
  <Words>1436</Words>
  <Application>Microsoft Office PowerPoint</Application>
  <PresentationFormat>On-screen Show (4:3)</PresentationFormat>
  <Paragraphs>82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Cyber Criminals</vt:lpstr>
      <vt:lpstr>Common Types of Cyber Criminals </vt:lpstr>
      <vt:lpstr>PowerPoint Presentation</vt:lpstr>
      <vt:lpstr>PowerPoint Presentation</vt:lpstr>
      <vt:lpstr>PowerPoint Presentation</vt:lpstr>
      <vt:lpstr>PowerPoint Presentation</vt:lpstr>
      <vt:lpstr> Cyber Law </vt:lpstr>
      <vt:lpstr> Role of Cyber Law </vt:lpstr>
      <vt:lpstr>  Applications of Cyber Law  </vt:lpstr>
      <vt:lpstr> Digital Transaction </vt:lpstr>
      <vt:lpstr> Activities on the Internet </vt:lpstr>
      <vt:lpstr> Advantages of Cyber Laws </vt:lpstr>
      <vt:lpstr> Disadvantages of Cyber Law </vt:lpstr>
      <vt:lpstr>Who conducts cybercrime investigations?</vt:lpstr>
      <vt:lpstr>PowerPoint Presentation</vt:lpstr>
      <vt:lpstr>PowerPoint Presentation</vt:lpstr>
      <vt:lpstr>Law Enforcement and Investigation Agencies of India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Criminals</dc:title>
  <dc:creator>welcome</dc:creator>
  <cp:lastModifiedBy>welcome</cp:lastModifiedBy>
  <cp:revision>8</cp:revision>
  <dcterms:created xsi:type="dcterms:W3CDTF">2022-08-01T16:26:59Z</dcterms:created>
  <dcterms:modified xsi:type="dcterms:W3CDTF">2023-08-08T09:13:53Z</dcterms:modified>
</cp:coreProperties>
</file>