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59" r:id="rId6"/>
    <p:sldId id="260" r:id="rId7"/>
    <p:sldId id="264" r:id="rId8"/>
    <p:sldId id="261" r:id="rId9"/>
    <p:sldId id="262"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394559D-3A90-4A4C-A1AC-C41DF069876D}"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5A892B-EABA-407B-9EF0-B3AE01B58C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94559D-3A90-4A4C-A1AC-C41DF069876D}"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5A892B-EABA-407B-9EF0-B3AE01B58C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94559D-3A90-4A4C-A1AC-C41DF069876D}"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5A892B-EABA-407B-9EF0-B3AE01B58C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94559D-3A90-4A4C-A1AC-C41DF069876D}"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5A892B-EABA-407B-9EF0-B3AE01B58C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94559D-3A90-4A4C-A1AC-C41DF069876D}"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5A892B-EABA-407B-9EF0-B3AE01B58CE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394559D-3A90-4A4C-A1AC-C41DF069876D}" type="datetimeFigureOut">
              <a:rPr lang="en-US" smtClean="0"/>
              <a:pPr/>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5A892B-EABA-407B-9EF0-B3AE01B58C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394559D-3A90-4A4C-A1AC-C41DF069876D}" type="datetimeFigureOut">
              <a:rPr lang="en-US" smtClean="0"/>
              <a:pPr/>
              <a:t>9/18/2023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5A892B-EABA-407B-9EF0-B3AE01B58C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394559D-3A90-4A4C-A1AC-C41DF069876D}" type="datetimeFigureOut">
              <a:rPr lang="en-US" smtClean="0"/>
              <a:pPr/>
              <a:t>9/18/2023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5A892B-EABA-407B-9EF0-B3AE01B58C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94559D-3A90-4A4C-A1AC-C41DF069876D}" type="datetimeFigureOut">
              <a:rPr lang="en-US" smtClean="0"/>
              <a:pPr/>
              <a:t>9/18/2023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5A892B-EABA-407B-9EF0-B3AE01B58C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94559D-3A90-4A4C-A1AC-C41DF069876D}" type="datetimeFigureOut">
              <a:rPr lang="en-US" smtClean="0"/>
              <a:pPr/>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5A892B-EABA-407B-9EF0-B3AE01B58C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94559D-3A90-4A4C-A1AC-C41DF069876D}" type="datetimeFigureOut">
              <a:rPr lang="en-US" smtClean="0"/>
              <a:pPr/>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5A892B-EABA-407B-9EF0-B3AE01B58CE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94559D-3A90-4A4C-A1AC-C41DF069876D}" type="datetimeFigureOut">
              <a:rPr lang="en-US" smtClean="0"/>
              <a:pPr/>
              <a:t>9/18/2023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5A892B-EABA-407B-9EF0-B3AE01B58C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
            <a:ext cx="7772400" cy="1143000"/>
          </a:xfrm>
        </p:spPr>
        <p:txBody>
          <a:bodyPr>
            <a:normAutofit fontScale="90000"/>
          </a:bodyPr>
          <a:lstStyle/>
          <a:p>
            <a:r>
              <a:rPr lang="en-US" b="1" dirty="0" smtClean="0"/>
              <a:t/>
            </a:r>
            <a:br>
              <a:rPr lang="en-US" b="1" dirty="0" smtClean="0"/>
            </a:br>
            <a:r>
              <a:rPr lang="en-US" b="1" dirty="0" smtClean="0"/>
              <a:t>Intellectual </a:t>
            </a:r>
            <a:r>
              <a:rPr lang="en-US" b="1" dirty="0"/>
              <a:t>Property Rights (IPR)</a:t>
            </a:r>
            <a:br>
              <a:rPr lang="en-US" b="1" dirty="0"/>
            </a:br>
            <a:endParaRPr lang="en-US" dirty="0"/>
          </a:p>
        </p:txBody>
      </p:sp>
      <p:sp>
        <p:nvSpPr>
          <p:cNvPr id="3" name="Subtitle 2"/>
          <p:cNvSpPr>
            <a:spLocks noGrp="1"/>
          </p:cNvSpPr>
          <p:nvPr>
            <p:ph type="subTitle" idx="1"/>
          </p:nvPr>
        </p:nvSpPr>
        <p:spPr>
          <a:xfrm>
            <a:off x="762000" y="1371600"/>
            <a:ext cx="7772400" cy="4876800"/>
          </a:xfrm>
        </p:spPr>
        <p:txBody>
          <a:bodyPr>
            <a:normAutofit/>
          </a:bodyPr>
          <a:lstStyle/>
          <a:p>
            <a:pPr algn="just" fontAlgn="base">
              <a:buFont typeface="Arial" pitchFamily="34" charset="0"/>
              <a:buChar char="•"/>
            </a:pPr>
            <a:r>
              <a:rPr lang="en-US" dirty="0" smtClean="0">
                <a:solidFill>
                  <a:schemeClr val="tx1"/>
                </a:solidFill>
              </a:rPr>
              <a:t>In </a:t>
            </a:r>
            <a:r>
              <a:rPr lang="en-US" dirty="0">
                <a:solidFill>
                  <a:schemeClr val="tx1"/>
                </a:solidFill>
              </a:rPr>
              <a:t>the common sense intellectual property is a product of mind</a:t>
            </a:r>
            <a:r>
              <a:rPr lang="en-US" dirty="0" smtClean="0">
                <a:solidFill>
                  <a:schemeClr val="tx1"/>
                </a:solidFill>
              </a:rPr>
              <a:t>.</a:t>
            </a:r>
          </a:p>
          <a:p>
            <a:pPr algn="just" fontAlgn="base">
              <a:buFont typeface="Arial" pitchFamily="34" charset="0"/>
              <a:buChar char="•"/>
            </a:pPr>
            <a:r>
              <a:rPr lang="en-US" dirty="0" smtClean="0">
                <a:solidFill>
                  <a:schemeClr val="tx1"/>
                </a:solidFill>
              </a:rPr>
              <a:t> </a:t>
            </a:r>
            <a:r>
              <a:rPr lang="en-US" dirty="0">
                <a:solidFill>
                  <a:schemeClr val="tx1"/>
                </a:solidFill>
              </a:rPr>
              <a:t>It is similar to the property (consisting of movable or immovable things) like a house or a car where in the property or owner may use his property as he wishes and nobody else can use his property without his permission as per Indian laws.</a:t>
            </a:r>
          </a:p>
          <a:p>
            <a:pPr algn="just"/>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normAutofit fontScale="90000"/>
          </a:bodyPr>
          <a:lstStyle/>
          <a:p>
            <a:r>
              <a:rPr lang="en-US" b="1" dirty="0" smtClean="0"/>
              <a:t/>
            </a:r>
            <a:br>
              <a:rPr lang="en-US" b="1" dirty="0" smtClean="0"/>
            </a:br>
            <a:r>
              <a:rPr lang="en-US" b="1" dirty="0" smtClean="0"/>
              <a:t>WIPO</a:t>
            </a:r>
            <a:r>
              <a:rPr lang="en-US" dirty="0" smtClean="0"/>
              <a:t/>
            </a:r>
            <a:br>
              <a:rPr lang="en-US" dirty="0" smtClean="0"/>
            </a:br>
            <a:endParaRPr lang="en-US" dirty="0"/>
          </a:p>
        </p:txBody>
      </p:sp>
      <p:sp>
        <p:nvSpPr>
          <p:cNvPr id="3" name="Content Placeholder 2"/>
          <p:cNvSpPr>
            <a:spLocks noGrp="1"/>
          </p:cNvSpPr>
          <p:nvPr>
            <p:ph idx="1"/>
          </p:nvPr>
        </p:nvSpPr>
        <p:spPr>
          <a:xfrm>
            <a:off x="457200" y="1295401"/>
            <a:ext cx="8229600" cy="4724400"/>
          </a:xfrm>
        </p:spPr>
        <p:txBody>
          <a:bodyPr>
            <a:normAutofit fontScale="85000" lnSpcReduction="10000"/>
          </a:bodyPr>
          <a:lstStyle/>
          <a:p>
            <a:pPr algn="just"/>
            <a:r>
              <a:rPr lang="en-US" dirty="0" smtClean="0"/>
              <a:t>In </a:t>
            </a:r>
            <a:r>
              <a:rPr lang="en-US" dirty="0"/>
              <a:t>1970, BIPRI turned into the World Intellectual Property Organization, which is referred to as WIPO</a:t>
            </a:r>
            <a:r>
              <a:rPr lang="en-US" dirty="0" smtClean="0"/>
              <a:t>.</a:t>
            </a:r>
          </a:p>
          <a:p>
            <a:pPr algn="just"/>
            <a:r>
              <a:rPr lang="en-US" dirty="0" smtClean="0"/>
              <a:t> </a:t>
            </a:r>
            <a:r>
              <a:rPr lang="en-US" dirty="0"/>
              <a:t>WIPO is a specialized agency of the United Nations, established by the WIPO Convention in 1967. </a:t>
            </a:r>
            <a:endParaRPr lang="en-US" dirty="0" smtClean="0"/>
          </a:p>
          <a:p>
            <a:pPr algn="just"/>
            <a:r>
              <a:rPr lang="en-US" dirty="0" smtClean="0"/>
              <a:t>It </a:t>
            </a:r>
            <a:r>
              <a:rPr lang="en-US" dirty="0"/>
              <a:t>is dedicated to developing a balanced and accessible international intellectual property (IP) system, which rewards creativity, stimulates innovation and contributes to economic development while safeguarding the public interest. </a:t>
            </a:r>
            <a:endParaRPr lang="en-US" dirty="0" smtClean="0"/>
          </a:p>
          <a:p>
            <a:pPr algn="just"/>
            <a:r>
              <a:rPr lang="en-US" dirty="0" smtClean="0"/>
              <a:t>Its </a:t>
            </a:r>
            <a:r>
              <a:rPr lang="en-US" dirty="0"/>
              <a:t>headquarters are in Geneva, Switzerland. </a:t>
            </a:r>
          </a:p>
          <a:p>
            <a:pPr algn="just"/>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just"/>
            <a:r>
              <a:rPr lang="en-US" dirty="0" smtClean="0"/>
              <a:t>WIPO </a:t>
            </a:r>
            <a:r>
              <a:rPr lang="en-US" dirty="0"/>
              <a:t>expanded its role and further demonstrated the importance of intellectual property rights in 1996 by entering into a cooperation agreement with the World Trade </a:t>
            </a:r>
            <a:r>
              <a:rPr lang="en-US" dirty="0" smtClean="0"/>
              <a:t>Organization </a:t>
            </a:r>
            <a:r>
              <a:rPr lang="en-US" dirty="0"/>
              <a:t>(WTO). </a:t>
            </a:r>
            <a:endParaRPr lang="en-US" dirty="0" smtClean="0"/>
          </a:p>
          <a:p>
            <a:pPr algn="just"/>
            <a:r>
              <a:rPr lang="en-US" dirty="0"/>
              <a:t>The Convention establishing the World Intellectual Property Organization (WIPO, 1967) gives the following list of the subject matter protected by intellectual property rights: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r>
              <a:rPr lang="en-US" dirty="0"/>
              <a:t>literary, artistic and scientific </a:t>
            </a:r>
            <a:r>
              <a:rPr lang="en-US" dirty="0" smtClean="0"/>
              <a:t>works</a:t>
            </a:r>
            <a:endParaRPr lang="en-US" dirty="0"/>
          </a:p>
          <a:p>
            <a:pPr algn="just"/>
            <a:r>
              <a:rPr lang="en-US" dirty="0" smtClean="0"/>
              <a:t>Performances </a:t>
            </a:r>
            <a:r>
              <a:rPr lang="en-US" dirty="0"/>
              <a:t>of performing artists, phonograms, and </a:t>
            </a:r>
            <a:r>
              <a:rPr lang="en-US" dirty="0" smtClean="0"/>
              <a:t>broadcasts</a:t>
            </a:r>
            <a:r>
              <a:rPr lang="en-US" dirty="0"/>
              <a:t> </a:t>
            </a:r>
          </a:p>
          <a:p>
            <a:pPr algn="just"/>
            <a:r>
              <a:rPr lang="en-US" dirty="0" smtClean="0"/>
              <a:t>Inventions </a:t>
            </a:r>
            <a:r>
              <a:rPr lang="en-US" dirty="0"/>
              <a:t>in all fields of human </a:t>
            </a:r>
            <a:r>
              <a:rPr lang="en-US" dirty="0" smtClean="0"/>
              <a:t>endeavor</a:t>
            </a:r>
            <a:endParaRPr lang="en-US" dirty="0"/>
          </a:p>
          <a:p>
            <a:pPr algn="just"/>
            <a:r>
              <a:rPr lang="en-US" dirty="0" smtClean="0"/>
              <a:t>Scientific discoveries</a:t>
            </a:r>
            <a:endParaRPr lang="en-US" dirty="0"/>
          </a:p>
          <a:p>
            <a:pPr algn="just"/>
            <a:r>
              <a:rPr lang="en-US" dirty="0" smtClean="0"/>
              <a:t>Industrial designs</a:t>
            </a:r>
            <a:endParaRPr lang="en-US" dirty="0"/>
          </a:p>
          <a:p>
            <a:pPr algn="just"/>
            <a:r>
              <a:rPr lang="en-US" dirty="0" smtClean="0"/>
              <a:t>Trademarks</a:t>
            </a:r>
            <a:r>
              <a:rPr lang="en-US" dirty="0"/>
              <a:t>, service marks, and commercial names and </a:t>
            </a:r>
            <a:r>
              <a:rPr lang="en-US" dirty="0" smtClean="0"/>
              <a:t>designations</a:t>
            </a:r>
            <a:endParaRPr lang="en-US" dirty="0"/>
          </a:p>
          <a:p>
            <a:pPr algn="just"/>
            <a:r>
              <a:rPr lang="en-US" dirty="0" smtClean="0"/>
              <a:t>P</a:t>
            </a:r>
            <a:r>
              <a:rPr lang="en-US" smtClean="0"/>
              <a:t>rotection </a:t>
            </a:r>
            <a:r>
              <a:rPr lang="en-US" dirty="0"/>
              <a:t>against unfair competition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IPR Objectives</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b="1" dirty="0" smtClean="0"/>
              <a:t>Role of IPR: </a:t>
            </a:r>
            <a:r>
              <a:rPr lang="en-US" dirty="0" smtClean="0"/>
              <a:t>The Committee noted that an improvement in protection of IPR increases Foreign Direct Investment (FDI) and inflow of foreign exchange.  For instance, an improvement of 1% in protection of copyrights increases FDI by 6.8%.  </a:t>
            </a:r>
          </a:p>
          <a:p>
            <a:pPr algn="just"/>
            <a:r>
              <a:rPr lang="en-US" b="1" dirty="0" smtClean="0"/>
              <a:t>Investment in R&amp;D: </a:t>
            </a:r>
            <a:r>
              <a:rPr lang="en-US" dirty="0" smtClean="0"/>
              <a:t>The Committee noted that India grants a low number of patents (as compared to China and the USA), which can be attributed to low spending on research and development (0.7% of the GDP).  It recommended: (</a:t>
            </a:r>
            <a:r>
              <a:rPr lang="en-US" dirty="0" err="1" smtClean="0"/>
              <a:t>i</a:t>
            </a:r>
            <a:r>
              <a:rPr lang="en-US" dirty="0" smtClean="0"/>
              <a:t>) allocating funds to each government Departments for research, (ii) providing incentives to private companies for undertaking research, and (iii) directing large industries to give Corporate Social Responsibility funds for research. </a:t>
            </a:r>
          </a:p>
          <a:p>
            <a:pPr algn="just"/>
            <a:r>
              <a:rPr lang="en-US" b="1" dirty="0" smtClean="0"/>
              <a:t>Encouraging IPR:</a:t>
            </a:r>
            <a:r>
              <a:rPr lang="en-US" dirty="0" smtClean="0"/>
              <a:t> The Committee noted that only 36% of patents filed in India are filed by domestic entities.   It attributed this to lack of awareness of IPR, and recommended the Department for Promotion of Industry and Internal Trade (DPIIT) to increase awareness among small businesses, artisans, and establishments in remote areas with participation of non-governmental </a:t>
            </a:r>
            <a:r>
              <a:rPr lang="en-US" dirty="0" err="1" smtClean="0"/>
              <a:t>organisation</a:t>
            </a:r>
            <a:r>
              <a:rPr lang="en-US" dirty="0" smtClean="0"/>
              <a:t>.   </a:t>
            </a:r>
          </a:p>
          <a:p>
            <a:pPr algn="just"/>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62500" lnSpcReduction="20000"/>
          </a:bodyPr>
          <a:lstStyle/>
          <a:p>
            <a:pPr algn="just"/>
            <a:r>
              <a:rPr lang="en-US" b="1" dirty="0" smtClean="0"/>
              <a:t>National IPR Policy, 2016: </a:t>
            </a:r>
            <a:r>
              <a:rPr lang="en-US" dirty="0" smtClean="0"/>
              <a:t>The Policy was adopted to provide the legal and administrative framework to manage IPR.  The Committee recommended its re-assessment in light of new trends in innovation and to identify challenges in implementation of the policy.  It suggested involving state governments in framing IPR policies.  </a:t>
            </a:r>
          </a:p>
          <a:p>
            <a:pPr algn="just"/>
            <a:r>
              <a:rPr lang="en-US" b="1" dirty="0" smtClean="0"/>
              <a:t>IP Financing:</a:t>
            </a:r>
            <a:r>
              <a:rPr lang="en-US" dirty="0" smtClean="0"/>
              <a:t> The Committee noted that the use of IP backed financing (use of IP to gain financial benefits, credit or revenue) can enhance financial innovation, availability of credit, and increase capital base.  It recommended: (</a:t>
            </a:r>
            <a:r>
              <a:rPr lang="en-US" dirty="0" err="1" smtClean="0"/>
              <a:t>i</a:t>
            </a:r>
            <a:r>
              <a:rPr lang="en-US" dirty="0" smtClean="0"/>
              <a:t>) amending the Insurance Act, 1938 to </a:t>
            </a:r>
            <a:r>
              <a:rPr lang="en-US" dirty="0" err="1" smtClean="0"/>
              <a:t>minimise</a:t>
            </a:r>
            <a:r>
              <a:rPr lang="en-US" dirty="0" smtClean="0"/>
              <a:t> monetary risks from infringement of IPR, (ii) devising a uniform system of valuation of IP, (iii) enacting legislation to protect and determine standards for financing, and (iv) adopting risk-sharing policies with companies. </a:t>
            </a:r>
          </a:p>
          <a:p>
            <a:pPr algn="just"/>
            <a:r>
              <a:rPr lang="en-US" b="1" dirty="0" smtClean="0"/>
              <a:t>Counterfeiting and piracy:</a:t>
            </a:r>
            <a:r>
              <a:rPr lang="en-US" dirty="0" smtClean="0"/>
              <a:t> To curb piracy and counterfeiting, the Committee recommended: (</a:t>
            </a:r>
            <a:r>
              <a:rPr lang="en-US" dirty="0" err="1" smtClean="0"/>
              <a:t>i</a:t>
            </a:r>
            <a:r>
              <a:rPr lang="en-US" dirty="0" smtClean="0"/>
              <a:t>) implementation of stringent legislation through strong inter-Departmental coordination, (ii) increasing the capacity of enforcement agencies (such as IPR cells in the state police), and (iii) establishing a method to estimate revenue loss from it.  It recommended </a:t>
            </a:r>
            <a:r>
              <a:rPr lang="en-US" dirty="0" err="1" smtClean="0"/>
              <a:t>labelling</a:t>
            </a:r>
            <a:r>
              <a:rPr lang="en-US" dirty="0" smtClean="0"/>
              <a:t> products as ‘patent pending’ (patent applied, but not yet granted) to deter misuse and yield marketing benefits. </a:t>
            </a:r>
          </a:p>
          <a:p>
            <a:pPr algn="just"/>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62500" lnSpcReduction="20000"/>
          </a:bodyPr>
          <a:lstStyle/>
          <a:p>
            <a:pPr algn="just"/>
            <a:r>
              <a:rPr lang="en-US" b="1" dirty="0" smtClean="0"/>
              <a:t>IP Appellate Board:</a:t>
            </a:r>
            <a:r>
              <a:rPr lang="en-US" dirty="0" smtClean="0"/>
              <a:t> The Committee noted </a:t>
            </a:r>
            <a:r>
              <a:rPr lang="en-US" dirty="0" err="1" smtClean="0"/>
              <a:t>th</a:t>
            </a:r>
            <a:r>
              <a:rPr lang="en-US" dirty="0" smtClean="0"/>
              <a:t> at the Board had dealt with complex issues on IPR disputes and financing efficiently.  It recommended reconsidering its abolition under the Tribunals Reforms (</a:t>
            </a:r>
            <a:r>
              <a:rPr lang="en-US" dirty="0" err="1" smtClean="0"/>
              <a:t>Rationalisation</a:t>
            </a:r>
            <a:r>
              <a:rPr lang="en-US" dirty="0" smtClean="0"/>
              <a:t> and Conditions of Service) Ordinance, 2021, as this may further increase judicial pendency. </a:t>
            </a:r>
          </a:p>
          <a:p>
            <a:pPr algn="just"/>
            <a:r>
              <a:rPr lang="en-US" dirty="0" smtClean="0"/>
              <a:t> It recommended undertaking a Judicial Impact Assessment and consultations before abolishing it.  It also recommended reforms in the Board, including greater structural autonomy, infrastructural and administrative reforms, and timely appointment of officials and manpower. </a:t>
            </a:r>
          </a:p>
          <a:p>
            <a:pPr algn="just"/>
            <a:r>
              <a:rPr lang="en-US" b="1" dirty="0" smtClean="0"/>
              <a:t>Regulation:</a:t>
            </a:r>
            <a:r>
              <a:rPr lang="en-US" dirty="0" smtClean="0"/>
              <a:t> The Committee examined and recommended changes to: (</a:t>
            </a:r>
            <a:r>
              <a:rPr lang="en-US" dirty="0" err="1" smtClean="0"/>
              <a:t>i</a:t>
            </a:r>
            <a:r>
              <a:rPr lang="en-US" dirty="0" smtClean="0"/>
              <a:t>) the Patent Act, 1970, (ii) the Trademarks Act, 1999, and (iii) the Copyright Act, 1957.  It recommended changes to: (</a:t>
            </a:r>
            <a:r>
              <a:rPr lang="en-US" dirty="0" err="1" smtClean="0"/>
              <a:t>i</a:t>
            </a:r>
            <a:r>
              <a:rPr lang="en-US" dirty="0" smtClean="0"/>
              <a:t>) encourage registration of patents (by checking on the power to decline patents, and decreasing penalty for furnishing false information), (ii) fast-tracking patent applications (by shortening timelines for filing documents), (iii) </a:t>
            </a:r>
            <a:r>
              <a:rPr lang="en-US" dirty="0" err="1" smtClean="0"/>
              <a:t>prioritising</a:t>
            </a:r>
            <a:r>
              <a:rPr lang="en-US" dirty="0" smtClean="0"/>
              <a:t> trademarks for export-oriented products by creating a separate category, and (iv) increase compliance (by deploying trained police officers, and streamlining process for search and seizure).  It recommended incorporating work from the internet and digital broadcasters under licenses for copyright.  A separate framework for protecting trade secrets may be established. </a:t>
            </a:r>
          </a:p>
          <a:p>
            <a:pPr algn="just"/>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62500" lnSpcReduction="20000"/>
          </a:bodyPr>
          <a:lstStyle/>
          <a:p>
            <a:pPr algn="just"/>
            <a:r>
              <a:rPr lang="en-US" b="1" dirty="0" smtClean="0"/>
              <a:t>IP Appellate Board:</a:t>
            </a:r>
            <a:r>
              <a:rPr lang="en-US" dirty="0" smtClean="0"/>
              <a:t> The Committee noted that the Board had dealt with complex issues on IPR disputes and financing efficiently.  It recommended reconsidering its abolition under the Tribunals Reforms (</a:t>
            </a:r>
            <a:r>
              <a:rPr lang="en-US" dirty="0" err="1" smtClean="0"/>
              <a:t>Rationalisation</a:t>
            </a:r>
            <a:r>
              <a:rPr lang="en-US" dirty="0" smtClean="0"/>
              <a:t> and Conditions of Service) Ordinance, 2021, as this may further increase judicial pendency.  It recommended undertaking a Judicial Impact Assessment and consultations before abolishing it.  It also recommended reforms in the Board, including greater structural autonomy, infrastructural and administrative reforms, and timely appointment of officials and manpower. </a:t>
            </a:r>
          </a:p>
          <a:p>
            <a:pPr algn="just"/>
            <a:r>
              <a:rPr lang="en-US" b="1" dirty="0" smtClean="0"/>
              <a:t>Regulation:</a:t>
            </a:r>
            <a:r>
              <a:rPr lang="en-US" dirty="0" smtClean="0"/>
              <a:t> The Committee examined and recommended changes to: (</a:t>
            </a:r>
            <a:r>
              <a:rPr lang="en-US" dirty="0" err="1" smtClean="0"/>
              <a:t>i</a:t>
            </a:r>
            <a:r>
              <a:rPr lang="en-US" dirty="0" smtClean="0"/>
              <a:t>) the Patent Act, 1970, (ii) the Trademarks Act, 1999, and (iii) the Copyright Act, 1957.  It recommended changes to: (</a:t>
            </a:r>
            <a:r>
              <a:rPr lang="en-US" dirty="0" err="1" smtClean="0"/>
              <a:t>i</a:t>
            </a:r>
            <a:r>
              <a:rPr lang="en-US" dirty="0" smtClean="0"/>
              <a:t>) encourage registration of patents (by checking on the power to decline patents, and decreasing penalty for furnishing false information), (ii) fast-tracking patent applications (by shortening timelines for filing documents), (iii) </a:t>
            </a:r>
            <a:r>
              <a:rPr lang="en-US" dirty="0" err="1" smtClean="0"/>
              <a:t>prioritising</a:t>
            </a:r>
            <a:r>
              <a:rPr lang="en-US" dirty="0" smtClean="0"/>
              <a:t> trademarks for export-oriented products by creating a separate category, and (iv) increase compliance (by deploying trained police officers, and streamlining process for search and seizure).  It recommended incorporating work from the internet and digital broadcasters under licenses for copyright.  A separate framework for protecting trade secrets may be established. </a:t>
            </a:r>
          </a:p>
          <a:p>
            <a:pPr algn="just"/>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IPR Regime</a:t>
            </a:r>
            <a:endParaRPr lang="en-US" dirty="0"/>
          </a:p>
        </p:txBody>
      </p:sp>
      <p:sp>
        <p:nvSpPr>
          <p:cNvPr id="3" name="Content Placeholder 2"/>
          <p:cNvSpPr>
            <a:spLocks noGrp="1"/>
          </p:cNvSpPr>
          <p:nvPr>
            <p:ph idx="1"/>
          </p:nvPr>
        </p:nvSpPr>
        <p:spPr>
          <a:xfrm>
            <a:off x="457200" y="990600"/>
            <a:ext cx="8229600" cy="5135563"/>
          </a:xfrm>
        </p:spPr>
        <p:txBody>
          <a:bodyPr>
            <a:normAutofit fontScale="92500" lnSpcReduction="20000"/>
          </a:bodyPr>
          <a:lstStyle/>
          <a:p>
            <a:pPr algn="just"/>
            <a:r>
              <a:rPr lang="en-US" dirty="0"/>
              <a:t>Intellectual Property Rights (IPR) regime refers to the legal framework and set of laws that govern the protection of intellectual property</a:t>
            </a:r>
            <a:r>
              <a:rPr lang="en-US" dirty="0" smtClean="0"/>
              <a:t>.</a:t>
            </a:r>
          </a:p>
          <a:p>
            <a:pPr algn="just"/>
            <a:r>
              <a:rPr lang="en-US" dirty="0" smtClean="0"/>
              <a:t> </a:t>
            </a:r>
            <a:r>
              <a:rPr lang="en-US" dirty="0"/>
              <a:t>Intellectual property refers to creations of the mind, such as inventions, literary and artistic works, symbols, names, and images used in commerce. </a:t>
            </a:r>
            <a:endParaRPr lang="en-US" dirty="0" smtClean="0"/>
          </a:p>
          <a:p>
            <a:pPr algn="just"/>
            <a:r>
              <a:rPr lang="en-US" b="1" dirty="0"/>
              <a:t>Patents:</a:t>
            </a:r>
            <a:r>
              <a:rPr lang="en-US" dirty="0"/>
              <a:t> Patents grant inventors exclusive rights to their inventions for a specified period, typically 20 years. This protection allows inventors to control how their inventions are used and can encourage investment in research and development.</a:t>
            </a:r>
          </a:p>
        </p:txBody>
      </p:sp>
    </p:spTree>
    <p:extLst>
      <p:ext uri="{BB962C8B-B14F-4D97-AF65-F5344CB8AC3E}">
        <p14:creationId xmlns:p14="http://schemas.microsoft.com/office/powerpoint/2010/main" val="15861965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10000"/>
          </a:bodyPr>
          <a:lstStyle/>
          <a:p>
            <a:pPr algn="just"/>
            <a:r>
              <a:rPr lang="en-US" b="1" dirty="0"/>
              <a:t>Copyrights:</a:t>
            </a:r>
            <a:r>
              <a:rPr lang="en-US" dirty="0"/>
              <a:t> Copyrights protect original literary, artistic, and musical works. Copyright holders have exclusive rights to reproduce, distribute, and perform their works. Copyright protection typically lasts for the lifetime of the creator plus 50 to 70 years.</a:t>
            </a:r>
          </a:p>
          <a:p>
            <a:pPr algn="just"/>
            <a:r>
              <a:rPr lang="en-US" b="1" dirty="0"/>
              <a:t>Trademarks:</a:t>
            </a:r>
            <a:r>
              <a:rPr lang="en-US" dirty="0"/>
              <a:t> Trademarks protect distinctive signs, symbols, or logos used to identify goods and services. They help consumers identify and distinguish between products and services from different sources. Trademark protection can be renewed indefinitely as long as it is actively used.</a:t>
            </a:r>
          </a:p>
          <a:p>
            <a:pPr algn="just"/>
            <a:endParaRPr lang="en-US" dirty="0"/>
          </a:p>
        </p:txBody>
      </p:sp>
    </p:spTree>
    <p:extLst>
      <p:ext uri="{BB962C8B-B14F-4D97-AF65-F5344CB8AC3E}">
        <p14:creationId xmlns:p14="http://schemas.microsoft.com/office/powerpoint/2010/main" val="12393341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10000"/>
          </a:bodyPr>
          <a:lstStyle/>
          <a:p>
            <a:pPr algn="just"/>
            <a:r>
              <a:rPr lang="en-US" b="1" dirty="0"/>
              <a:t>Trade Secrets:</a:t>
            </a:r>
            <a:r>
              <a:rPr lang="en-US" dirty="0"/>
              <a:t> Trade secrets encompass confidential and proprietary information that provides a business with a competitive advantage. Unlike patents, trade secrets have no fixed duration and can be protected indefinitely as long as they remain secret.</a:t>
            </a:r>
          </a:p>
          <a:p>
            <a:pPr algn="just"/>
            <a:r>
              <a:rPr lang="en-US" b="1" dirty="0"/>
              <a:t>Industrial Designs:</a:t>
            </a:r>
            <a:r>
              <a:rPr lang="en-US" dirty="0"/>
              <a:t> Industrial design rights protect the visual design or aesthetics of products. They can be used to safeguard the unique appearance of products, such as the shape or ornamentation</a:t>
            </a:r>
            <a:r>
              <a:rPr lang="en-US" dirty="0" smtClean="0"/>
              <a:t>.</a:t>
            </a:r>
            <a:r>
              <a:rPr lang="en-US" b="1" dirty="0"/>
              <a:t> </a:t>
            </a:r>
            <a:endParaRPr lang="en-US" b="1" dirty="0" smtClean="0"/>
          </a:p>
          <a:p>
            <a:pPr algn="just"/>
            <a:r>
              <a:rPr lang="en-US" b="1" dirty="0" smtClean="0"/>
              <a:t>Geographical </a:t>
            </a:r>
            <a:r>
              <a:rPr lang="en-US" b="1" dirty="0"/>
              <a:t>Indications:</a:t>
            </a:r>
            <a:r>
              <a:rPr lang="en-US" dirty="0"/>
              <a:t> Geographical indications are used to protect products that have a specific geographical origin and possess qualities, reputation, or characteristics that are closely associated with that place of origin.</a:t>
            </a:r>
          </a:p>
          <a:p>
            <a:pPr algn="just"/>
            <a:endParaRPr lang="en-US" dirty="0"/>
          </a:p>
        </p:txBody>
      </p:sp>
    </p:spTree>
    <p:extLst>
      <p:ext uri="{BB962C8B-B14F-4D97-AF65-F5344CB8AC3E}">
        <p14:creationId xmlns:p14="http://schemas.microsoft.com/office/powerpoint/2010/main" val="4037163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20000"/>
          </a:bodyPr>
          <a:lstStyle/>
          <a:p>
            <a:pPr algn="just"/>
            <a:r>
              <a:rPr lang="en-US" dirty="0"/>
              <a:t>Movies, music, books, computer software, etc., are bought and sold because of the information and creativity they contain, not usually because of the plastic, metal or paper used to make them. </a:t>
            </a:r>
            <a:endParaRPr lang="en-US" dirty="0" smtClean="0"/>
          </a:p>
          <a:p>
            <a:pPr algn="just"/>
            <a:r>
              <a:rPr lang="en-US" dirty="0"/>
              <a:t>C</a:t>
            </a:r>
            <a:r>
              <a:rPr lang="en-US" dirty="0" smtClean="0"/>
              <a:t>reators </a:t>
            </a:r>
            <a:r>
              <a:rPr lang="en-US" dirty="0"/>
              <a:t>are given the right to prevent others from using their inventions or designs. These rights are known as Intellectual Property Rights (IPR). </a:t>
            </a:r>
          </a:p>
          <a:p>
            <a:pPr algn="just"/>
            <a:r>
              <a:rPr lang="en-US" dirty="0"/>
              <a:t>Intellectual property rights protect the interests of creators by giving them property rights over their creations and also enable them to earn recognition or financial benefit from what they invent or create</a:t>
            </a:r>
            <a:r>
              <a:rPr lang="en-US" dirty="0" smtClean="0"/>
              <a:t>.</a:t>
            </a:r>
          </a:p>
          <a:p>
            <a:pPr algn="just"/>
            <a:r>
              <a:rPr lang="en-US" dirty="0" smtClean="0"/>
              <a:t> </a:t>
            </a:r>
            <a:r>
              <a:rPr lang="en-US" dirty="0"/>
              <a:t>Essentially, these rights can be viewed like any other property right, wherein they allow the creators of IP to benefit from their work or from their investment in a creation by giving them control over how their property is used.</a:t>
            </a:r>
          </a:p>
          <a:p>
            <a:pPr algn="just"/>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r>
              <a:rPr lang="en-US" b="1" dirty="0"/>
              <a:t>Plant Breeders' Rights:</a:t>
            </a:r>
            <a:r>
              <a:rPr lang="en-US" dirty="0"/>
              <a:t> These rights protect new plant varieties developed through breeding efforts, giving breeders exclusive control over the propagation and sale of these varieties.</a:t>
            </a:r>
          </a:p>
          <a:p>
            <a:pPr algn="just"/>
            <a:r>
              <a:rPr lang="en-US" b="1" dirty="0"/>
              <a:t>Enforcement:</a:t>
            </a:r>
            <a:r>
              <a:rPr lang="en-US" dirty="0"/>
              <a:t> IPR regimes also include mechanisms for enforcing these rights, such as legal actions to prevent infringement and the pursuit of damages in case of infringement.</a:t>
            </a:r>
          </a:p>
        </p:txBody>
      </p:sp>
    </p:spTree>
    <p:extLst>
      <p:ext uri="{BB962C8B-B14F-4D97-AF65-F5344CB8AC3E}">
        <p14:creationId xmlns:p14="http://schemas.microsoft.com/office/powerpoint/2010/main" val="29546213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Philosophical Justification: Lockean Theory</a:t>
            </a:r>
            <a:endParaRPr lang="en-US" dirty="0"/>
          </a:p>
        </p:txBody>
      </p:sp>
      <p:sp>
        <p:nvSpPr>
          <p:cNvPr id="3" name="Content Placeholder 2"/>
          <p:cNvSpPr>
            <a:spLocks noGrp="1"/>
          </p:cNvSpPr>
          <p:nvPr>
            <p:ph idx="1"/>
          </p:nvPr>
        </p:nvSpPr>
        <p:spPr>
          <a:xfrm>
            <a:off x="457200" y="1219200"/>
            <a:ext cx="8229600" cy="4906963"/>
          </a:xfrm>
        </p:spPr>
        <p:txBody>
          <a:bodyPr>
            <a:normAutofit/>
          </a:bodyPr>
          <a:lstStyle/>
          <a:p>
            <a:pPr algn="just"/>
            <a:r>
              <a:rPr lang="en-US" dirty="0"/>
              <a:t>The Lockean Justification of property rights, often referred to as the Labor Theory of Property, is a philosophical argument for the ownership of property based on individual labor and the mixing of one's labor with natural resources. </a:t>
            </a:r>
            <a:endParaRPr lang="en-US" dirty="0" smtClean="0"/>
          </a:p>
          <a:p>
            <a:pPr algn="just"/>
            <a:r>
              <a:rPr lang="en-US" dirty="0" smtClean="0"/>
              <a:t>This </a:t>
            </a:r>
            <a:r>
              <a:rPr lang="en-US" dirty="0"/>
              <a:t>justification is primarily associated with the ideas of English philosopher John </a:t>
            </a:r>
            <a:r>
              <a:rPr lang="en-US" dirty="0" smtClean="0"/>
              <a:t>Locke from United States.</a:t>
            </a:r>
            <a:endParaRPr lang="en-US" dirty="0"/>
          </a:p>
        </p:txBody>
      </p:sp>
    </p:spTree>
    <p:extLst>
      <p:ext uri="{BB962C8B-B14F-4D97-AF65-F5344CB8AC3E}">
        <p14:creationId xmlns:p14="http://schemas.microsoft.com/office/powerpoint/2010/main" val="31262426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Key Points :Lockean Theory</a:t>
            </a:r>
            <a:endParaRPr lang="en-US" dirty="0"/>
          </a:p>
        </p:txBody>
      </p:sp>
      <p:sp>
        <p:nvSpPr>
          <p:cNvPr id="3" name="Content Placeholder 2"/>
          <p:cNvSpPr>
            <a:spLocks noGrp="1"/>
          </p:cNvSpPr>
          <p:nvPr>
            <p:ph idx="1"/>
          </p:nvPr>
        </p:nvSpPr>
        <p:spPr>
          <a:xfrm>
            <a:off x="457200" y="1295400"/>
            <a:ext cx="8229600" cy="4830763"/>
          </a:xfrm>
        </p:spPr>
        <p:txBody>
          <a:bodyPr>
            <a:normAutofit fontScale="92500" lnSpcReduction="20000"/>
          </a:bodyPr>
          <a:lstStyle/>
          <a:p>
            <a:pPr algn="just"/>
            <a:r>
              <a:rPr lang="en-US" b="1" dirty="0"/>
              <a:t>State of Nature:</a:t>
            </a:r>
            <a:r>
              <a:rPr lang="en-US" dirty="0"/>
              <a:t> Locke begins by describing a hypothetical state of nature in which individuals have a common right to use and benefit from the Earth's resources. In this state, resources are initially held in common, and there is no private ownership</a:t>
            </a:r>
            <a:r>
              <a:rPr lang="en-US" dirty="0" smtClean="0"/>
              <a:t>.</a:t>
            </a:r>
          </a:p>
          <a:p>
            <a:pPr algn="just"/>
            <a:r>
              <a:rPr lang="en-US" b="1" dirty="0"/>
              <a:t>Labor Mixing:</a:t>
            </a:r>
            <a:r>
              <a:rPr lang="en-US" dirty="0"/>
              <a:t> Locke argues that property rights arise when an individual mixes their labor with a previously </a:t>
            </a:r>
            <a:r>
              <a:rPr lang="en-US" dirty="0" err="1"/>
              <a:t>unowned</a:t>
            </a:r>
            <a:r>
              <a:rPr lang="en-US" dirty="0"/>
              <a:t> natural resource. By exerting their labor on the resource, they "mix" their labor with it, which, in Locke's view, gives them a natural right to the product of their labor.</a:t>
            </a:r>
          </a:p>
        </p:txBody>
      </p:sp>
    </p:spTree>
    <p:extLst>
      <p:ext uri="{BB962C8B-B14F-4D97-AF65-F5344CB8AC3E}">
        <p14:creationId xmlns:p14="http://schemas.microsoft.com/office/powerpoint/2010/main" val="30212523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10000"/>
          </a:bodyPr>
          <a:lstStyle/>
          <a:p>
            <a:pPr algn="just"/>
            <a:r>
              <a:rPr lang="en-US" b="1" dirty="0"/>
              <a:t>Property Acquisition:</a:t>
            </a:r>
            <a:r>
              <a:rPr lang="en-US" dirty="0"/>
              <a:t> According to Locke, when a person takes something from the common state of nature and applies their labor to it, they acquire a property right in that object. This transformation from common property to private property is justified by the labor expended.</a:t>
            </a:r>
          </a:p>
          <a:p>
            <a:pPr algn="just"/>
            <a:r>
              <a:rPr lang="en-US" b="1" dirty="0"/>
              <a:t>Proviso of Enough and as Good:</a:t>
            </a:r>
            <a:r>
              <a:rPr lang="en-US" dirty="0"/>
              <a:t> Locke also adds a proviso to his theory, stating that individuals can only appropriate resources from the common state of nature if there is "enough and as good left in common for others." This proviso places limitations on property acquisition to prevent excessive accumulation or waste.</a:t>
            </a:r>
          </a:p>
          <a:p>
            <a:pPr algn="just"/>
            <a:endParaRPr lang="en-US" dirty="0"/>
          </a:p>
        </p:txBody>
      </p:sp>
    </p:spTree>
    <p:extLst>
      <p:ext uri="{BB962C8B-B14F-4D97-AF65-F5344CB8AC3E}">
        <p14:creationId xmlns:p14="http://schemas.microsoft.com/office/powerpoint/2010/main" val="6666427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lgn="just"/>
            <a:r>
              <a:rPr lang="en-US" b="1" dirty="0"/>
              <a:t>Consent and Government:</a:t>
            </a:r>
            <a:r>
              <a:rPr lang="en-US" dirty="0"/>
              <a:t> Locke further argues that for property rights to be legitimate, they must be established with the consent of others in a civil society governed by common laws. This requires the establishment of a government that protects property rights and enforces the rule of law.</a:t>
            </a:r>
          </a:p>
        </p:txBody>
      </p:sp>
    </p:spTree>
    <p:extLst>
      <p:ext uri="{BB962C8B-B14F-4D97-AF65-F5344CB8AC3E}">
        <p14:creationId xmlns:p14="http://schemas.microsoft.com/office/powerpoint/2010/main" val="528368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93021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Function </a:t>
            </a:r>
            <a:r>
              <a:rPr lang="en-US" b="1" dirty="0"/>
              <a:t>of </a:t>
            </a:r>
            <a:r>
              <a:rPr lang="en-US" b="1" dirty="0" smtClean="0"/>
              <a:t>IPR</a:t>
            </a:r>
            <a:r>
              <a:rPr lang="en-US" b="1" dirty="0"/>
              <a:t/>
            </a:r>
            <a:br>
              <a:rPr lang="en-US" b="1" dirty="0"/>
            </a:br>
            <a:endParaRPr lang="en-US" dirty="0"/>
          </a:p>
        </p:txBody>
      </p:sp>
      <p:sp>
        <p:nvSpPr>
          <p:cNvPr id="3" name="Content Placeholder 2"/>
          <p:cNvSpPr>
            <a:spLocks noGrp="1"/>
          </p:cNvSpPr>
          <p:nvPr>
            <p:ph idx="1"/>
          </p:nvPr>
        </p:nvSpPr>
        <p:spPr>
          <a:xfrm>
            <a:off x="457200" y="1295400"/>
            <a:ext cx="8229600" cy="4830763"/>
          </a:xfrm>
        </p:spPr>
        <p:txBody>
          <a:bodyPr>
            <a:normAutofit fontScale="77500" lnSpcReduction="20000"/>
          </a:bodyPr>
          <a:lstStyle/>
          <a:p>
            <a:pPr algn="just"/>
            <a:r>
              <a:rPr lang="en-US" b="1" dirty="0"/>
              <a:t>World intellectual property organization (1967) one of the </a:t>
            </a:r>
            <a:r>
              <a:rPr lang="en-US" b="1" dirty="0" err="1"/>
              <a:t>specialised</a:t>
            </a:r>
            <a:r>
              <a:rPr lang="en-US" b="1" dirty="0"/>
              <a:t> agencies of the United Nations system provided that intellectual property shall include rights </a:t>
            </a:r>
            <a:r>
              <a:rPr lang="en-US" b="1" dirty="0" smtClean="0"/>
              <a:t>relating </a:t>
            </a:r>
            <a:r>
              <a:rPr lang="en-US" b="1" dirty="0"/>
              <a:t>to the following</a:t>
            </a:r>
            <a:r>
              <a:rPr lang="en-US" b="1" dirty="0" smtClean="0"/>
              <a:t>:</a:t>
            </a:r>
          </a:p>
          <a:p>
            <a:pPr algn="just"/>
            <a:r>
              <a:rPr lang="en-US" dirty="0" smtClean="0"/>
              <a:t> </a:t>
            </a:r>
            <a:r>
              <a:rPr lang="en-US" dirty="0"/>
              <a:t>Literary, artistic and scientific works, performance of artists, phonograms and broadcast</a:t>
            </a:r>
            <a:r>
              <a:rPr lang="en-US" dirty="0" smtClean="0"/>
              <a:t>;</a:t>
            </a:r>
          </a:p>
          <a:p>
            <a:pPr algn="just"/>
            <a:r>
              <a:rPr lang="en-US" dirty="0" smtClean="0"/>
              <a:t> Innovation </a:t>
            </a:r>
            <a:r>
              <a:rPr lang="en-US" dirty="0"/>
              <a:t>in all fields of human endeavor; </a:t>
            </a:r>
            <a:endParaRPr lang="en-US" dirty="0" smtClean="0"/>
          </a:p>
          <a:p>
            <a:pPr algn="just"/>
            <a:r>
              <a:rPr lang="en-US" dirty="0"/>
              <a:t>S</a:t>
            </a:r>
            <a:r>
              <a:rPr lang="en-US" dirty="0" smtClean="0"/>
              <a:t>cientific </a:t>
            </a:r>
            <a:r>
              <a:rPr lang="en-US" dirty="0"/>
              <a:t>discoveries; </a:t>
            </a:r>
            <a:endParaRPr lang="en-US" dirty="0" smtClean="0"/>
          </a:p>
          <a:p>
            <a:pPr algn="just"/>
            <a:r>
              <a:rPr lang="en-US" dirty="0"/>
              <a:t>T</a:t>
            </a:r>
            <a:r>
              <a:rPr lang="en-US" dirty="0" smtClean="0"/>
              <a:t>rademarks</a:t>
            </a:r>
            <a:r>
              <a:rPr lang="en-US" dirty="0"/>
              <a:t>, service marks and commercial names; </a:t>
            </a:r>
            <a:endParaRPr lang="en-US" dirty="0" smtClean="0"/>
          </a:p>
          <a:p>
            <a:pPr algn="just"/>
            <a:r>
              <a:rPr lang="en-US" dirty="0"/>
              <a:t>I</a:t>
            </a:r>
            <a:r>
              <a:rPr lang="en-US" dirty="0" smtClean="0"/>
              <a:t>ndustrial </a:t>
            </a:r>
            <a:r>
              <a:rPr lang="en-US" dirty="0"/>
              <a:t>designs; </a:t>
            </a:r>
            <a:endParaRPr lang="en-US" dirty="0" smtClean="0"/>
          </a:p>
          <a:p>
            <a:pPr algn="just"/>
            <a:r>
              <a:rPr lang="en-US" dirty="0"/>
              <a:t>P</a:t>
            </a:r>
            <a:r>
              <a:rPr lang="en-US" dirty="0" smtClean="0"/>
              <a:t>rotection </a:t>
            </a:r>
            <a:r>
              <a:rPr lang="en-US" dirty="0"/>
              <a:t>against unfair competition and all other rights resulting from intellectual activity in the area of industrial, scientific, literary or artistic fields.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r>
              <a:rPr lang="en-US" dirty="0" smtClean="0"/>
              <a:t>The </a:t>
            </a:r>
            <a:r>
              <a:rPr lang="en-US" dirty="0"/>
              <a:t>intellectual property is protected by and governed by appropriate national legislations. </a:t>
            </a:r>
            <a:endParaRPr lang="en-US" dirty="0" smtClean="0"/>
          </a:p>
          <a:p>
            <a:pPr algn="just"/>
            <a:r>
              <a:rPr lang="en-US" dirty="0" smtClean="0"/>
              <a:t>The </a:t>
            </a:r>
            <a:r>
              <a:rPr lang="en-US" dirty="0"/>
              <a:t>national legislation specifically described the inventions, which are the subject matter of protection and those which are excluded from a </a:t>
            </a:r>
            <a:r>
              <a:rPr lang="en-US" dirty="0" smtClean="0"/>
              <a:t>protection. </a:t>
            </a:r>
          </a:p>
          <a:p>
            <a:pPr algn="just"/>
            <a:r>
              <a:rPr lang="en-US" dirty="0"/>
              <a:t>F</a:t>
            </a:r>
            <a:r>
              <a:rPr lang="en-US" dirty="0" smtClean="0"/>
              <a:t>or </a:t>
            </a:r>
            <a:r>
              <a:rPr lang="en-US" dirty="0"/>
              <a:t>example methods of the treatment of humans or therapy and invention whose use would be contrary to law or invention which are injurious to public health are excluded from patentability in the Indian legislation.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Forms </a:t>
            </a:r>
            <a:r>
              <a:rPr lang="en-US" b="1" dirty="0"/>
              <a:t>of </a:t>
            </a:r>
            <a:r>
              <a:rPr lang="en-US" b="1" dirty="0" smtClean="0"/>
              <a:t>Protection</a:t>
            </a:r>
            <a:r>
              <a:rPr lang="en-US" b="1" dirty="0"/>
              <a:t/>
            </a:r>
            <a:br>
              <a:rPr lang="en-US" b="1" dirty="0"/>
            </a:br>
            <a:endParaRPr lang="en-US" dirty="0"/>
          </a:p>
        </p:txBody>
      </p:sp>
      <p:sp>
        <p:nvSpPr>
          <p:cNvPr id="3" name="Content Placeholder 2"/>
          <p:cNvSpPr>
            <a:spLocks noGrp="1"/>
          </p:cNvSpPr>
          <p:nvPr>
            <p:ph idx="1"/>
          </p:nvPr>
        </p:nvSpPr>
        <p:spPr/>
        <p:txBody>
          <a:bodyPr/>
          <a:lstStyle/>
          <a:p>
            <a:r>
              <a:rPr lang="en-US" b="1" dirty="0" smtClean="0"/>
              <a:t>Patents</a:t>
            </a:r>
          </a:p>
          <a:p>
            <a:r>
              <a:rPr lang="en-US" b="1" dirty="0" smtClean="0"/>
              <a:t>Copyrights</a:t>
            </a:r>
          </a:p>
          <a:p>
            <a:r>
              <a:rPr lang="en-US" b="1" dirty="0"/>
              <a:t>Trade </a:t>
            </a:r>
            <a:r>
              <a:rPr lang="en-US" b="1" dirty="0" smtClean="0"/>
              <a:t>Mark</a:t>
            </a:r>
          </a:p>
          <a:p>
            <a:r>
              <a:rPr lang="en-US" b="1" dirty="0" smtClean="0"/>
              <a:t>Design</a:t>
            </a:r>
          </a:p>
          <a:p>
            <a:r>
              <a:rPr lang="en-US" b="1" dirty="0"/>
              <a:t>Know-how</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Intellectual </a:t>
            </a:r>
            <a:r>
              <a:rPr lang="en-US" b="1" dirty="0"/>
              <a:t>property rights that the government proposes to enact</a:t>
            </a:r>
            <a:endParaRPr lang="en-US" dirty="0"/>
          </a:p>
        </p:txBody>
      </p:sp>
      <p:sp>
        <p:nvSpPr>
          <p:cNvPr id="3" name="Content Placeholder 2"/>
          <p:cNvSpPr>
            <a:spLocks noGrp="1"/>
          </p:cNvSpPr>
          <p:nvPr>
            <p:ph idx="1"/>
          </p:nvPr>
        </p:nvSpPr>
        <p:spPr/>
        <p:txBody>
          <a:bodyPr>
            <a:normAutofit fontScale="85000" lnSpcReduction="10000"/>
          </a:bodyPr>
          <a:lstStyle/>
          <a:p>
            <a:pPr algn="just" fontAlgn="base"/>
            <a:r>
              <a:rPr lang="en-US" b="1" dirty="0" smtClean="0"/>
              <a:t>(</a:t>
            </a:r>
            <a:r>
              <a:rPr lang="en-US" b="1" dirty="0" err="1" smtClean="0"/>
              <a:t>i</a:t>
            </a:r>
            <a:r>
              <a:rPr lang="en-US" b="1" dirty="0" smtClean="0"/>
              <a:t>) Trade </a:t>
            </a:r>
            <a:r>
              <a:rPr lang="en-US" b="1" dirty="0"/>
              <a:t>Marks:</a:t>
            </a:r>
            <a:endParaRPr lang="en-US" dirty="0"/>
          </a:p>
          <a:p>
            <a:pPr algn="just" fontAlgn="base"/>
            <a:r>
              <a:rPr lang="en-US" dirty="0"/>
              <a:t>This Act will allow the registration of service marks and collective marks</a:t>
            </a:r>
            <a:r>
              <a:rPr lang="en-US" dirty="0" smtClean="0"/>
              <a:t>.</a:t>
            </a:r>
          </a:p>
          <a:p>
            <a:pPr algn="just" fontAlgn="base"/>
            <a:r>
              <a:rPr lang="en-US" dirty="0" smtClean="0"/>
              <a:t> </a:t>
            </a:r>
            <a:r>
              <a:rPr lang="en-US" dirty="0"/>
              <a:t>The service mark will allow the entire service industry to register its logos that identify a firm while the collective mark will allow entrepreneurs from a certain region that is famous for a particular region. </a:t>
            </a:r>
            <a:endParaRPr lang="en-US" dirty="0" smtClean="0"/>
          </a:p>
          <a:p>
            <a:pPr algn="just" fontAlgn="base"/>
            <a:r>
              <a:rPr lang="en-US" dirty="0" smtClean="0"/>
              <a:t>For </a:t>
            </a:r>
            <a:r>
              <a:rPr lang="en-US" dirty="0"/>
              <a:t>example, all makers of footwear from Kolhapur will be able to register the name </a:t>
            </a:r>
            <a:r>
              <a:rPr lang="en-US" dirty="0" err="1"/>
              <a:t>Kolhapuri</a:t>
            </a:r>
            <a:r>
              <a:rPr lang="en-US" dirty="0"/>
              <a:t> so; anyone manufacturing </a:t>
            </a:r>
            <a:r>
              <a:rPr lang="en-US" dirty="0" err="1"/>
              <a:t>chappals</a:t>
            </a:r>
            <a:r>
              <a:rPr lang="en-US" dirty="0"/>
              <a:t> outside the town shall not be allowed to use its name.</a:t>
            </a:r>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20000"/>
          </a:bodyPr>
          <a:lstStyle/>
          <a:p>
            <a:pPr algn="just"/>
            <a:r>
              <a:rPr lang="en-US" b="1" dirty="0" smtClean="0"/>
              <a:t>(ii) Copyrights</a:t>
            </a:r>
            <a:endParaRPr lang="en-US" dirty="0"/>
          </a:p>
          <a:p>
            <a:pPr algn="just"/>
            <a:r>
              <a:rPr lang="en-US" dirty="0"/>
              <a:t>Copyright is a legal term used to describe the rights that creators have over their literary, musical, cinematographic and artistic works</a:t>
            </a:r>
            <a:r>
              <a:rPr lang="en-US" dirty="0" smtClean="0"/>
              <a:t>.</a:t>
            </a:r>
          </a:p>
          <a:p>
            <a:pPr algn="just"/>
            <a:r>
              <a:rPr lang="en-US" dirty="0" smtClean="0"/>
              <a:t> </a:t>
            </a:r>
            <a:r>
              <a:rPr lang="en-US" dirty="0"/>
              <a:t>This term encompasses diverse forms of creativity, such as books, music, paintings, sculpture and films, to computer programs, databases, advertisements, maps and technical drawings.</a:t>
            </a:r>
          </a:p>
          <a:p>
            <a:pPr algn="just"/>
            <a:r>
              <a:rPr lang="en-US" dirty="0"/>
              <a:t>The basic principle on which copyright rests is that creativity needs to be rewarded like manual work and individuals who produce intellectual property should be able to live by their creative skills and efforts. </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lgn="just" fontAlgn="base"/>
            <a:r>
              <a:rPr lang="en-US" b="1" dirty="0" smtClean="0"/>
              <a:t>(iii</a:t>
            </a:r>
            <a:r>
              <a:rPr lang="en-US" b="1" dirty="0"/>
              <a:t>) Geographical Indicators:</a:t>
            </a:r>
            <a:endParaRPr lang="en-US" dirty="0"/>
          </a:p>
          <a:p>
            <a:pPr algn="just" fontAlgn="base"/>
            <a:r>
              <a:rPr lang="en-US" dirty="0"/>
              <a:t>Basmati is the suitable example which allows a country to register all products whose quality, reputation or other characteristics are essentially attributable to their geographical regions.</a:t>
            </a:r>
          </a:p>
          <a:p>
            <a:pPr algn="just" fontAlgn="base"/>
            <a:r>
              <a:rPr lang="en-US" b="1" dirty="0"/>
              <a:t>(</a:t>
            </a:r>
            <a:r>
              <a:rPr lang="en-US" b="1" dirty="0" smtClean="0"/>
              <a:t>iv) </a:t>
            </a:r>
            <a:r>
              <a:rPr lang="en-US" b="1" dirty="0"/>
              <a:t>Industrial Designs:</a:t>
            </a:r>
            <a:endParaRPr lang="en-US" dirty="0"/>
          </a:p>
          <a:p>
            <a:pPr algn="just" fontAlgn="base"/>
            <a:r>
              <a:rPr lang="en-US" dirty="0"/>
              <a:t>India’s industrial design law dates back to 1911. It badly needs to be updated.</a:t>
            </a:r>
          </a:p>
          <a:p>
            <a:pPr algn="just"/>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7500" lnSpcReduction="20000"/>
          </a:bodyPr>
          <a:lstStyle/>
          <a:p>
            <a:pPr algn="just" fontAlgn="base"/>
            <a:r>
              <a:rPr lang="en-US" b="1" dirty="0" smtClean="0"/>
              <a:t>(v</a:t>
            </a:r>
            <a:r>
              <a:rPr lang="en-US" b="1" dirty="0"/>
              <a:t>) Layout/Designs of Integrated Circuits:</a:t>
            </a:r>
            <a:endParaRPr lang="en-US" dirty="0"/>
          </a:p>
          <a:p>
            <a:pPr algn="just" fontAlgn="base"/>
            <a:r>
              <a:rPr lang="en-US" dirty="0"/>
              <a:t>India has a role to play in world’s electronic market. </a:t>
            </a:r>
            <a:endParaRPr lang="en-US" dirty="0" smtClean="0"/>
          </a:p>
          <a:p>
            <a:pPr algn="just" fontAlgn="base"/>
            <a:r>
              <a:rPr lang="en-US" dirty="0" smtClean="0"/>
              <a:t>The </a:t>
            </a:r>
            <a:r>
              <a:rPr lang="en-US" dirty="0"/>
              <a:t>protection of integrated circuits is crucial to the development of the electronic industry</a:t>
            </a:r>
            <a:r>
              <a:rPr lang="en-US" dirty="0" smtClean="0"/>
              <a:t>.</a:t>
            </a:r>
          </a:p>
          <a:p>
            <a:pPr algn="just" fontAlgn="base"/>
            <a:r>
              <a:rPr lang="en-US" dirty="0" smtClean="0"/>
              <a:t> </a:t>
            </a:r>
            <a:r>
              <a:rPr lang="en-US" dirty="0"/>
              <a:t>This is essential so that efficiency and the capability of each circuit is maintained.</a:t>
            </a:r>
          </a:p>
          <a:p>
            <a:pPr algn="just" fontAlgn="base"/>
            <a:r>
              <a:rPr lang="en-US" b="1" dirty="0"/>
              <a:t>(</a:t>
            </a:r>
            <a:r>
              <a:rPr lang="en-US" b="1" dirty="0" smtClean="0"/>
              <a:t>vi) </a:t>
            </a:r>
            <a:r>
              <a:rPr lang="en-US" b="1" dirty="0"/>
              <a:t>Trade secrets:</a:t>
            </a:r>
            <a:endParaRPr lang="en-US" dirty="0"/>
          </a:p>
          <a:p>
            <a:pPr algn="just" fontAlgn="base"/>
            <a:r>
              <a:rPr lang="en-US" dirty="0"/>
              <a:t>This is something great that India does not have trade secrets</a:t>
            </a:r>
            <a:r>
              <a:rPr lang="en-US" dirty="0" smtClean="0"/>
              <a:t>.</a:t>
            </a:r>
          </a:p>
          <a:p>
            <a:pPr algn="just" fontAlgn="base"/>
            <a:r>
              <a:rPr lang="en-US" dirty="0" smtClean="0"/>
              <a:t> </a:t>
            </a:r>
            <a:r>
              <a:rPr lang="en-US" dirty="0"/>
              <a:t>It will allow a company to register and protect formula details or processes. </a:t>
            </a:r>
            <a:endParaRPr lang="en-US" dirty="0" smtClean="0"/>
          </a:p>
          <a:p>
            <a:pPr algn="just" fontAlgn="base"/>
            <a:r>
              <a:rPr lang="en-US" dirty="0" smtClean="0"/>
              <a:t>A </a:t>
            </a:r>
            <a:r>
              <a:rPr lang="en-US" dirty="0"/>
              <a:t>patent usually runs out in 10-20 years, but under this law a company will have no obligation to reveal its secret. </a:t>
            </a:r>
            <a:endParaRPr lang="en-US" dirty="0" smtClean="0"/>
          </a:p>
          <a:p>
            <a:pPr algn="just" fontAlgn="base"/>
            <a:r>
              <a:rPr lang="en-US" dirty="0" smtClean="0"/>
              <a:t>Coca-Cola</a:t>
            </a:r>
            <a:r>
              <a:rPr lang="en-US" dirty="0"/>
              <a:t>, for example has covered its best-kept secret of its formula under this law.</a:t>
            </a:r>
          </a:p>
          <a:p>
            <a:pPr algn="just"/>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1495</Words>
  <Application>Microsoft Office PowerPoint</Application>
  <PresentationFormat>On-screen Show (4:3)</PresentationFormat>
  <Paragraphs>92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 Intellectual Property Rights (IPR) </vt:lpstr>
      <vt:lpstr>PowerPoint Presentation</vt:lpstr>
      <vt:lpstr> Function of IPR </vt:lpstr>
      <vt:lpstr>PowerPoint Presentation</vt:lpstr>
      <vt:lpstr> Forms of Protection </vt:lpstr>
      <vt:lpstr>Intellectual property rights that the government proposes to enact</vt:lpstr>
      <vt:lpstr>PowerPoint Presentation</vt:lpstr>
      <vt:lpstr>PowerPoint Presentation</vt:lpstr>
      <vt:lpstr>PowerPoint Presentation</vt:lpstr>
      <vt:lpstr> WIPO </vt:lpstr>
      <vt:lpstr>PowerPoint Presentation</vt:lpstr>
      <vt:lpstr>PowerPoint Presentation</vt:lpstr>
      <vt:lpstr>IPR Objectives</vt:lpstr>
      <vt:lpstr>PowerPoint Presentation</vt:lpstr>
      <vt:lpstr>PowerPoint Presentation</vt:lpstr>
      <vt:lpstr>PowerPoint Presentation</vt:lpstr>
      <vt:lpstr>IPR Regime</vt:lpstr>
      <vt:lpstr>PowerPoint Presentation</vt:lpstr>
      <vt:lpstr>PowerPoint Presentation</vt:lpstr>
      <vt:lpstr>PowerPoint Presentation</vt:lpstr>
      <vt:lpstr>Philosophical Justification: Lockean Theory</vt:lpstr>
      <vt:lpstr>Key Points :Lockean Theory</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Intellectual Property Rights (IPR) </dc:title>
  <dc:creator>welcome</dc:creator>
  <cp:lastModifiedBy>welcome</cp:lastModifiedBy>
  <cp:revision>15</cp:revision>
  <dcterms:created xsi:type="dcterms:W3CDTF">2022-09-07T07:39:56Z</dcterms:created>
  <dcterms:modified xsi:type="dcterms:W3CDTF">2023-09-18T10:38:49Z</dcterms:modified>
</cp:coreProperties>
</file>